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Lst>
  <p:notesMasterIdLst>
    <p:notesMasterId r:id="rId40"/>
  </p:notesMasterIdLst>
  <p:handoutMasterIdLst>
    <p:handoutMasterId r:id="rId41"/>
  </p:handoutMasterIdLst>
  <p:sldIdLst>
    <p:sldId id="1861" r:id="rId2"/>
    <p:sldId id="2076138892" r:id="rId3"/>
    <p:sldId id="4373" r:id="rId4"/>
    <p:sldId id="2076137657" r:id="rId5"/>
    <p:sldId id="2076138894" r:id="rId6"/>
    <p:sldId id="2076138895" r:id="rId7"/>
    <p:sldId id="2076138896" r:id="rId8"/>
    <p:sldId id="2076138897" r:id="rId9"/>
    <p:sldId id="2076138898" r:id="rId10"/>
    <p:sldId id="2134806169" r:id="rId11"/>
    <p:sldId id="2101" r:id="rId12"/>
    <p:sldId id="2076137654" r:id="rId13"/>
    <p:sldId id="2076137655" r:id="rId14"/>
    <p:sldId id="2076137656" r:id="rId15"/>
    <p:sldId id="267" r:id="rId16"/>
    <p:sldId id="2076138890" r:id="rId17"/>
    <p:sldId id="2076138888" r:id="rId18"/>
    <p:sldId id="2069" r:id="rId19"/>
    <p:sldId id="2120" r:id="rId20"/>
    <p:sldId id="2121" r:id="rId21"/>
    <p:sldId id="2122" r:id="rId22"/>
    <p:sldId id="11640" r:id="rId23"/>
    <p:sldId id="1853" r:id="rId24"/>
    <p:sldId id="336" r:id="rId25"/>
    <p:sldId id="2247" r:id="rId26"/>
    <p:sldId id="2076138887" r:id="rId27"/>
    <p:sldId id="2076137724" r:id="rId28"/>
    <p:sldId id="2076137725" r:id="rId29"/>
    <p:sldId id="2076138885" r:id="rId30"/>
    <p:sldId id="2076137668" r:id="rId31"/>
    <p:sldId id="2076137669" r:id="rId32"/>
    <p:sldId id="2076138886" r:id="rId33"/>
    <p:sldId id="2076138893" r:id="rId34"/>
    <p:sldId id="2076137718" r:id="rId35"/>
    <p:sldId id="2076138891" r:id="rId36"/>
    <p:sldId id="2076137658" r:id="rId37"/>
    <p:sldId id="2076138884" r:id="rId38"/>
    <p:sldId id="4312"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1"/>
            <p14:sldId id="2076138892"/>
            <p14:sldId id="4373"/>
            <p14:sldId id="2076137657"/>
            <p14:sldId id="2076138894"/>
            <p14:sldId id="2076138895"/>
            <p14:sldId id="2076138896"/>
            <p14:sldId id="2076138897"/>
            <p14:sldId id="2076138898"/>
            <p14:sldId id="2134806169"/>
            <p14:sldId id="2101"/>
            <p14:sldId id="2076137654"/>
            <p14:sldId id="2076137655"/>
            <p14:sldId id="2076137656"/>
            <p14:sldId id="267"/>
            <p14:sldId id="2076138890"/>
            <p14:sldId id="2076138888"/>
            <p14:sldId id="2069"/>
            <p14:sldId id="2120"/>
            <p14:sldId id="2121"/>
            <p14:sldId id="2122"/>
            <p14:sldId id="11640"/>
            <p14:sldId id="1853"/>
            <p14:sldId id="336"/>
            <p14:sldId id="2247"/>
            <p14:sldId id="2076138887"/>
            <p14:sldId id="2076137724"/>
            <p14:sldId id="2076137725"/>
            <p14:sldId id="2076138885"/>
            <p14:sldId id="2076137668"/>
            <p14:sldId id="2076137669"/>
            <p14:sldId id="2076138886"/>
            <p14:sldId id="2076138893"/>
            <p14:sldId id="2076137718"/>
            <p14:sldId id="2076138891"/>
            <p14:sldId id="2076137658"/>
            <p14:sldId id="2076138884"/>
            <p14:sldId id="4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4" autoAdjust="0"/>
    <p:restoredTop sz="79613" autoAdjust="0"/>
  </p:normalViewPr>
  <p:slideViewPr>
    <p:cSldViewPr snapToGrid="0">
      <p:cViewPr varScale="1">
        <p:scale>
          <a:sx n="124" d="100"/>
          <a:sy n="124" d="100"/>
        </p:scale>
        <p:origin x="1722" y="102"/>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1F38CE-9CCA-4A35-9BA2-4F398A253377}" type="datetime8">
              <a:rPr lang="en-US" smtClean="0">
                <a:latin typeface="Segoe UI" pitchFamily="34" charset="0"/>
              </a:rPr>
              <a:t>2/24/2022 10:05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71B7B6A-B270-4DF8-BA9D-F36C59E065D4}" type="datetime8">
              <a:rPr lang="en-US" smtClean="0"/>
              <a:t>2/24/2022 10:05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B94350E-3793-4558-8AC0-1FB9BF9AACC5}" type="datetime8">
              <a:rPr lang="en-US" smtClean="0"/>
              <a:t>2/24/2022 10:05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2/24/2022 10:05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43605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2/24/2022 10:05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17068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2/24/2022 10:05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62862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1D6FA89-5125-4AEE-99C2-8A7327C605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9985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2FA395-4F39-4CF9-B988-C2037363A19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2/24/2022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A35EDC5-B7BE-4B22-AB73-1D2C43849F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41922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2/24/2022 10:05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2/24/2022 10:05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2/24/2022 10:05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2/24/2022 10:05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445933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63524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0AD810-3E49-4CBD-8229-D9A6713AB052}" type="datetime8">
              <a:rPr lang="en-US" smtClean="0"/>
              <a:t>2/24/2022 10:05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9044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2/24/2022 10:05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93026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2/24/2022</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1438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EB00A17-D1A1-4C63-983E-B88A47C82B32}" type="datetime8">
              <a:rPr lang="en-US" smtClean="0"/>
              <a:t>2/24/2022 10:05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29966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2/24/2022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2/24/2022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B1EB49-0EA5-45EE-BFBD-F9F6BFC2FE5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2/24/2022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506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334B3B1-DAD5-48DF-B36F-DB16D6B55898}" type="datetime8">
              <a:rPr lang="en-US" smtClean="0"/>
              <a:t>2/24/2022 10:05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378156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82FAF3C-B8E4-4B0F-AAB9-E0D047C9298D}" type="datetime8">
              <a:rPr lang="en-US" smtClean="0"/>
              <a:t>2/24/2022 10:05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40023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2/24/2022 10:05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45890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EB68239-8EE2-4476-92DB-CE19E8D496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2/24/2022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lnSpc>
                <a:spcPct val="90000"/>
              </a:lnSpc>
              <a:spcAft>
                <a:spcPts val="339"/>
              </a:spcAft>
              <a:defRPr/>
            </a:pPr>
            <a:endParaRPr lang="en-US" dirty="0"/>
          </a:p>
        </p:txBody>
      </p:sp>
      <p:sp>
        <p:nvSpPr>
          <p:cNvPr id="4" name="Header Placeholder 3"/>
          <p:cNvSpPr>
            <a:spLocks noGrp="1"/>
          </p:cNvSpPr>
          <p:nvPr>
            <p:ph type="hdr" sz="quarter"/>
          </p:nvPr>
        </p:nvSpPr>
        <p:spPr/>
        <p:txBody>
          <a:bodyPr/>
          <a:lstStyle/>
          <a:p>
            <a:pPr defTabSz="950464"/>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93424"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50464"/>
            <a:fld id="{386CE63F-9E7F-4C04-9D0D-FCA25A8E9E86}" type="datetime8">
              <a:rPr lang="en-US">
                <a:solidFill>
                  <a:prstClr val="black"/>
                </a:solidFill>
                <a:latin typeface="Segoe UI" pitchFamily="34" charset="0"/>
              </a:rPr>
              <a:pPr defTabSz="950464"/>
              <a:t>2/24/2022 10:05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50464"/>
            <a:fld id="{B4008EB6-D09E-4580-8CD6-DDB14511944F}" type="slidenum">
              <a:rPr lang="en-US">
                <a:solidFill>
                  <a:prstClr val="black"/>
                </a:solidFill>
                <a:latin typeface="Segoe UI" pitchFamily="34" charset="0"/>
              </a:rPr>
              <a:pPr defTabSz="950464"/>
              <a:t>5</a:t>
            </a:fld>
            <a:endParaRPr lang="en-US">
              <a:solidFill>
                <a:prstClr val="black"/>
              </a:solidFill>
              <a:latin typeface="Segoe UI" pitchFamily="34" charset="0"/>
            </a:endParaRPr>
          </a:p>
        </p:txBody>
      </p:sp>
    </p:spTree>
    <p:extLst>
      <p:ext uri="{BB962C8B-B14F-4D97-AF65-F5344CB8AC3E}">
        <p14:creationId xmlns:p14="http://schemas.microsoft.com/office/powerpoint/2010/main" val="1313560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defTabSz="931740">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latin typeface="Segoe UI" pitchFamily="34" charset="0"/>
              </a:rPr>
              <a:pPr defTabSz="931740">
                <a:defRPr/>
              </a:pPr>
              <a:t>2/24/2022 10:05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latin typeface="Segoe UI" pitchFamily="34" charset="0"/>
              </a:rPr>
              <a:pPr defTabSz="931740">
                <a:defRPr/>
              </a:pPr>
              <a:t>6</a:t>
            </a:fld>
            <a:endParaRPr lang="en-US">
              <a:solidFill>
                <a:prstClr val="black"/>
              </a:solidFill>
              <a:latin typeface="Segoe UI" pitchFamily="34" charset="0"/>
            </a:endParaRPr>
          </a:p>
        </p:txBody>
      </p:sp>
    </p:spTree>
    <p:extLst>
      <p:ext uri="{BB962C8B-B14F-4D97-AF65-F5344CB8AC3E}">
        <p14:creationId xmlns:p14="http://schemas.microsoft.com/office/powerpoint/2010/main" val="303818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lnSpc>
                <a:spcPct val="90000"/>
              </a:lnSpc>
              <a:spcAft>
                <a:spcPts val="339"/>
              </a:spcAft>
              <a:defRPr/>
            </a:pPr>
            <a:endParaRPr lang="en-US" dirty="0"/>
          </a:p>
        </p:txBody>
      </p:sp>
      <p:sp>
        <p:nvSpPr>
          <p:cNvPr id="4" name="Header Placeholder 3"/>
          <p:cNvSpPr>
            <a:spLocks noGrp="1"/>
          </p:cNvSpPr>
          <p:nvPr>
            <p:ph type="hdr" sz="quarter"/>
          </p:nvPr>
        </p:nvSpPr>
        <p:spPr/>
        <p:txBody>
          <a:bodyPr/>
          <a:lstStyle/>
          <a:p>
            <a:pPr defTabSz="950464"/>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93424"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50464"/>
            <a:fld id="{386CE63F-9E7F-4C04-9D0D-FCA25A8E9E86}" type="datetime8">
              <a:rPr lang="en-US">
                <a:solidFill>
                  <a:prstClr val="black"/>
                </a:solidFill>
                <a:latin typeface="Segoe UI" pitchFamily="34" charset="0"/>
              </a:rPr>
              <a:pPr defTabSz="950464"/>
              <a:t>2/24/2022 10:05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50464"/>
            <a:fld id="{B4008EB6-D09E-4580-8CD6-DDB14511944F}" type="slidenum">
              <a:rPr lang="en-US">
                <a:solidFill>
                  <a:prstClr val="black"/>
                </a:solidFill>
                <a:latin typeface="Segoe UI" pitchFamily="34" charset="0"/>
              </a:rPr>
              <a:pPr defTabSz="950464"/>
              <a:t>7</a:t>
            </a:fld>
            <a:endParaRPr lang="en-US">
              <a:solidFill>
                <a:prstClr val="black"/>
              </a:solidFill>
              <a:latin typeface="Segoe UI" pitchFamily="34" charset="0"/>
            </a:endParaRPr>
          </a:p>
        </p:txBody>
      </p:sp>
    </p:spTree>
    <p:extLst>
      <p:ext uri="{BB962C8B-B14F-4D97-AF65-F5344CB8AC3E}">
        <p14:creationId xmlns:p14="http://schemas.microsoft.com/office/powerpoint/2010/main" val="414627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0464"/>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93424"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fld id="{9427A7F7-BB1E-479D-AFAA-B52F4D0C99F2}" type="datetime8">
              <a:rPr lang="en-US">
                <a:solidFill>
                  <a:prstClr val="black"/>
                </a:solidFill>
                <a:latin typeface="Segoe UI" pitchFamily="34" charset="0"/>
              </a:rPr>
              <a:pPr defTabSz="950464"/>
              <a:t>2/24/2022 10:05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fld id="{B4008EB6-D09E-4580-8CD6-DDB14511944F}" type="slidenum">
              <a:rPr lang="en-US">
                <a:solidFill>
                  <a:prstClr val="black"/>
                </a:solidFill>
                <a:latin typeface="Segoe UI" pitchFamily="34" charset="0"/>
              </a:rPr>
              <a:pPr defTabSz="950464"/>
              <a:t>8</a:t>
            </a:fld>
            <a:endParaRPr lang="en-US">
              <a:solidFill>
                <a:prstClr val="black"/>
              </a:solidFill>
              <a:latin typeface="Segoe UI" pitchFamily="34" charset="0"/>
            </a:endParaRPr>
          </a:p>
        </p:txBody>
      </p:sp>
    </p:spTree>
    <p:extLst>
      <p:ext uri="{BB962C8B-B14F-4D97-AF65-F5344CB8AC3E}">
        <p14:creationId xmlns:p14="http://schemas.microsoft.com/office/powerpoint/2010/main" val="86940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31740">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latin typeface="Segoe UI" pitchFamily="34" charset="0"/>
              </a:rPr>
              <a:pPr defTabSz="931740">
                <a:defRPr/>
              </a:pPr>
              <a:t>2/24/2022 10:05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latin typeface="Segoe UI" pitchFamily="34" charset="0"/>
              </a:rPr>
              <a:pPr defTabSz="931740">
                <a:defRPr/>
              </a:pPr>
              <a:t>9</a:t>
            </a:fld>
            <a:endParaRPr lang="en-US">
              <a:solidFill>
                <a:prstClr val="black"/>
              </a:solidFill>
              <a:latin typeface="Segoe UI" pitchFamily="34" charset="0"/>
            </a:endParaRPr>
          </a:p>
        </p:txBody>
      </p:sp>
    </p:spTree>
    <p:extLst>
      <p:ext uri="{BB962C8B-B14F-4D97-AF65-F5344CB8AC3E}">
        <p14:creationId xmlns:p14="http://schemas.microsoft.com/office/powerpoint/2010/main" val="1639569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31740">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latin typeface="Segoe UI" pitchFamily="34" charset="0"/>
              </a:rPr>
              <a:pPr defTabSz="931740">
                <a:defRPr/>
              </a:pPr>
              <a:t>2/24/2022 10:05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latin typeface="Segoe UI" pitchFamily="34" charset="0"/>
              </a:rPr>
              <a:pPr defTabSz="931740">
                <a:defRPr/>
              </a:pPr>
              <a:t>10</a:t>
            </a:fld>
            <a:endParaRPr lang="en-US">
              <a:solidFill>
                <a:prstClr val="black"/>
              </a:solidFill>
              <a:latin typeface="Segoe UI" pitchFamily="34" charset="0"/>
            </a:endParaRPr>
          </a:p>
        </p:txBody>
      </p:sp>
    </p:spTree>
    <p:extLst>
      <p:ext uri="{BB962C8B-B14F-4D97-AF65-F5344CB8AC3E}">
        <p14:creationId xmlns:p14="http://schemas.microsoft.com/office/powerpoint/2010/main" val="1626699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994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
        <p:nvSpPr>
          <p:cNvPr id="46" name="Rectangle 45">
            <a:extLst>
              <a:ext uri="{FF2B5EF4-FFF2-40B4-BE49-F238E27FC236}">
                <a16:creationId xmlns:a16="http://schemas.microsoft.com/office/drawing/2014/main" id="{AE125243-504B-41DD-AC50-9C060F56F611}"/>
              </a:ext>
            </a:extLst>
          </p:cNvPr>
          <p:cNvSpPr/>
          <p:nvPr userDrawn="1"/>
        </p:nvSpPr>
        <p:spPr bwMode="white">
          <a:xfrm>
            <a:off x="627536" y="4375664"/>
            <a:ext cx="3057052" cy="902811"/>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Oct 9</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 11</a:t>
            </a:r>
            <a:r>
              <a:rPr kumimoji="0" lang="en-US" sz="2600" b="0" i="0" u="none" strike="noStrike" kern="1200" cap="none" normalizeH="0" baseline="30000" noProof="0">
                <a:ln w="3175">
                  <a:noFill/>
                </a:ln>
                <a:solidFill>
                  <a:schemeClr val="tx1"/>
                </a:solidFill>
                <a:effectLst/>
                <a:uLnTx/>
                <a:uFillTx/>
                <a:latin typeface="Segoe UI Semibold"/>
                <a:ea typeface="+mn-ea"/>
                <a:cs typeface="Segoe UI" pitchFamily="34" charset="0"/>
              </a:rPr>
              <a:t>th</a:t>
            </a: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solidFill>
                  <a:schemeClr val="tx1"/>
                </a:solidFill>
                <a:effectLst/>
                <a:uLnTx/>
                <a:uFillTx/>
                <a:latin typeface="Segoe UI Semibold"/>
                <a:ea typeface="+mn-ea"/>
                <a:cs typeface="Segoe UI" pitchFamily="34" charset="0"/>
              </a:rPr>
              <a:t>London, UK</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2/24/2022</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33811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395657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11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11" name="Gruppieren 10">
            <a:extLst>
              <a:ext uri="{FF2B5EF4-FFF2-40B4-BE49-F238E27FC236}">
                <a16:creationId xmlns:a16="http://schemas.microsoft.com/office/drawing/2014/main" id="{EF7F54C7-905B-4085-ADAE-23BEB65462B3}"/>
              </a:ext>
            </a:extLst>
          </p:cNvPr>
          <p:cNvGrpSpPr/>
          <p:nvPr userDrawn="1"/>
        </p:nvGrpSpPr>
        <p:grpSpPr>
          <a:xfrm>
            <a:off x="10903384" y="6400800"/>
            <a:ext cx="1007564" cy="338555"/>
            <a:chOff x="582042" y="6267325"/>
            <a:chExt cx="1007564" cy="338555"/>
          </a:xfrm>
        </p:grpSpPr>
        <p:sp>
          <p:nvSpPr>
            <p:cNvPr id="12" name="Textfeld 11">
              <a:extLst>
                <a:ext uri="{FF2B5EF4-FFF2-40B4-BE49-F238E27FC236}">
                  <a16:creationId xmlns:a16="http://schemas.microsoft.com/office/drawing/2014/main" id="{D0AAAE02-42C3-4ADB-B404-D0A72E565C52}"/>
                </a:ext>
              </a:extLst>
            </p:cNvPr>
            <p:cNvSpPr txBox="1"/>
            <p:nvPr userDrawn="1"/>
          </p:nvSpPr>
          <p:spPr>
            <a:xfrm>
              <a:off x="988479" y="6333767"/>
              <a:ext cx="601127" cy="215444"/>
            </a:xfrm>
            <a:prstGeom prst="rect">
              <a:avLst/>
            </a:prstGeom>
            <a:noFill/>
          </p:spPr>
          <p:txBody>
            <a:bodyPr wrap="none" lIns="0" tIns="0" rIns="0" bIns="0" rtlCol="0">
              <a:spAutoFit/>
            </a:bodyPr>
            <a:lstStyle/>
            <a:p>
              <a:pPr algn="l"/>
              <a:r>
                <a:rPr lang="de-DE" sz="1400">
                  <a:gradFill>
                    <a:gsLst>
                      <a:gs pos="2917">
                        <a:schemeClr val="tx1"/>
                      </a:gs>
                      <a:gs pos="30000">
                        <a:schemeClr val="tx1"/>
                      </a:gs>
                    </a:gsLst>
                    <a:lin ang="5400000" scaled="0"/>
                  </a:gradFill>
                </a:rPr>
                <a:t>Identity</a:t>
              </a:r>
            </a:p>
          </p:txBody>
        </p:sp>
        <p:pic>
          <p:nvPicPr>
            <p:cNvPr id="13" name="Picture 4">
              <a:extLst>
                <a:ext uri="{FF2B5EF4-FFF2-40B4-BE49-F238E27FC236}">
                  <a16:creationId xmlns:a16="http://schemas.microsoft.com/office/drawing/2014/main" id="{E4CD1450-01EE-428C-B760-214A22800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582042" y="6267325"/>
              <a:ext cx="339536"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284655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697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9516545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9974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598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7218036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29" r:id="rId19"/>
    <p:sldLayoutId id="2147484730" r:id="rId20"/>
    <p:sldLayoutId id="2147484732" r:id="rId21"/>
    <p:sldLayoutId id="2147484733" r:id="rId22"/>
    <p:sldLayoutId id="2147484734" r:id="rId23"/>
    <p:sldLayoutId id="2147484735" r:id="rId24"/>
    <p:sldLayoutId id="2147484736" r:id="rId25"/>
    <p:sldLayoutId id="2147484737" r:id="rId26"/>
    <p:sldLayoutId id="2147484738" r:id="rId27"/>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login.microsoftonline.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hyperlink" Target="https://login.microsoftonline.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41.pn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AzureAD/microsoft-authentication-library-for-js/tree/dev/lib/msal-browser" TargetMode="External"/><Relationship Id="rId3" Type="http://schemas.openxmlformats.org/officeDocument/2006/relationships/hyperlink" Target="https://github.com/AzureAD/microsoft-authentication-library-for-android" TargetMode="External"/><Relationship Id="rId7" Type="http://schemas.openxmlformats.org/officeDocument/2006/relationships/hyperlink" Target="https://github.com/AzureAD/microsoft-authentication-library-for-java" TargetMode="External"/><Relationship Id="rId12" Type="http://schemas.openxmlformats.org/officeDocument/2006/relationships/hyperlink" Target="https://github.com/AzureAD/microsoft-authentication-library-for-js/tree/dev/lib/msal-react" TargetMode="External"/><Relationship Id="rId2" Type="http://schemas.openxmlformats.org/officeDocument/2006/relationships/hyperlink" Target="https://docs.microsoft.com/en-us/azure/active-directory/develop/msal-overview#languages-and-frameworks" TargetMode="External"/><Relationship Id="rId1" Type="http://schemas.openxmlformats.org/officeDocument/2006/relationships/slideLayout" Target="../slideLayouts/slideLayout20.xml"/><Relationship Id="rId6" Type="http://schemas.openxmlformats.org/officeDocument/2006/relationships/hyperlink" Target="https://github.com/AzureAD/microsoft-authentication-library-for-go" TargetMode="External"/><Relationship Id="rId11" Type="http://schemas.openxmlformats.org/officeDocument/2006/relationships/hyperlink" Target="https://github.com/AzureAD/microsoft-authentication-library-for-python" TargetMode="External"/><Relationship Id="rId5" Type="http://schemas.openxmlformats.org/officeDocument/2006/relationships/hyperlink" Target="https://github.com/AzureAD/microsoft-authentication-library-for-objc" TargetMode="External"/><Relationship Id="rId10" Type="http://schemas.openxmlformats.org/officeDocument/2006/relationships/hyperlink" Target="https://github.com/AzureAD/microsoft-authentication-library-for-js/tree/dev/lib/msal-node" TargetMode="External"/><Relationship Id="rId4" Type="http://schemas.openxmlformats.org/officeDocument/2006/relationships/hyperlink" Target="https://github.com/AzureAD/microsoft-authentication-library-for-js/tree/dev/lib/msal-angular" TargetMode="External"/><Relationship Id="rId9" Type="http://schemas.openxmlformats.org/officeDocument/2006/relationships/hyperlink" Target="https://github.com/AzureAD/microsoft-authentication-library-for-dotne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43.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3.png"/><Relationship Id="rId18" Type="http://schemas.openxmlformats.org/officeDocument/2006/relationships/image" Target="../media/image58.emf"/><Relationship Id="rId3" Type="http://schemas.openxmlformats.org/officeDocument/2006/relationships/image" Target="../media/image35.png"/><Relationship Id="rId21" Type="http://schemas.openxmlformats.org/officeDocument/2006/relationships/image" Target="../media/image61.png"/><Relationship Id="rId7" Type="http://schemas.openxmlformats.org/officeDocument/2006/relationships/image" Target="../media/image36.png"/><Relationship Id="rId12" Type="http://schemas.openxmlformats.org/officeDocument/2006/relationships/image" Target="../media/image52.png"/><Relationship Id="rId17" Type="http://schemas.openxmlformats.org/officeDocument/2006/relationships/image" Target="../media/image57.emf"/><Relationship Id="rId25" Type="http://schemas.openxmlformats.org/officeDocument/2006/relationships/image" Target="../media/image65.svg"/><Relationship Id="rId2" Type="http://schemas.openxmlformats.org/officeDocument/2006/relationships/notesSlide" Target="../notesSlides/notesSlide19.xml"/><Relationship Id="rId16" Type="http://schemas.openxmlformats.org/officeDocument/2006/relationships/image" Target="../media/image56.emf"/><Relationship Id="rId20"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1.png"/><Relationship Id="rId24" Type="http://schemas.openxmlformats.org/officeDocument/2006/relationships/image" Target="../media/image64.png"/><Relationship Id="rId5" Type="http://schemas.microsoft.com/office/2007/relationships/hdphoto" Target="../media/hdphoto1.wdp"/><Relationship Id="rId15" Type="http://schemas.openxmlformats.org/officeDocument/2006/relationships/image" Target="../media/image55.emf"/><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7.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simplecloud.info/" TargetMode="External"/><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hyperlink" Target="http://aka.ms/SCI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7.sv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8.emf"/><Relationship Id="rId1" Type="http://schemas.openxmlformats.org/officeDocument/2006/relationships/slideLayout" Target="../slideLayouts/slideLayout3.xml"/><Relationship Id="rId4" Type="http://schemas.openxmlformats.org/officeDocument/2006/relationships/image" Target="../media/image72.svg"/></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72.sv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8.emf"/><Relationship Id="rId1" Type="http://schemas.openxmlformats.org/officeDocument/2006/relationships/slideLayout" Target="../slideLayouts/slideLayout3.xml"/><Relationship Id="rId4" Type="http://schemas.openxmlformats.org/officeDocument/2006/relationships/image" Target="../media/image72.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s://docs.microsoft.com/en-us/learn/modules/getting-started-identity/"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a:t>Microsoft identity platform Overview</a:t>
            </a:r>
          </a:p>
        </p:txBody>
      </p:sp>
      <p:sp>
        <p:nvSpPr>
          <p:cNvPr id="4" name="Text Placeholder 3">
            <a:extLst>
              <a:ext uri="{FF2B5EF4-FFF2-40B4-BE49-F238E27FC236}">
                <a16:creationId xmlns:a16="http://schemas.microsoft.com/office/drawing/2014/main" id="{D9CEBD82-695A-474B-A62F-8A7DD421172D}"/>
              </a:ext>
            </a:extLst>
          </p:cNvPr>
          <p:cNvSpPr>
            <a:spLocks noGrp="1"/>
          </p:cNvSpPr>
          <p:nvPr>
            <p:ph type="body" sz="quarter" idx="12"/>
          </p:nvPr>
        </p:nvSpPr>
        <p:spPr>
          <a:xfrm>
            <a:off x="582040" y="3962400"/>
            <a:ext cx="6158871" cy="615553"/>
          </a:xfrm>
        </p:spPr>
        <p:txBody>
          <a:bodyPr/>
          <a:lstStyle/>
          <a:p>
            <a:r>
              <a:rPr lang="en-US" dirty="0"/>
              <a:t>We will start at 4 minutes after the hour (or half hour)</a:t>
            </a:r>
          </a:p>
        </p:txBody>
      </p:sp>
      <p:sp>
        <p:nvSpPr>
          <p:cNvPr id="2" name="TextBox 1">
            <a:extLst>
              <a:ext uri="{FF2B5EF4-FFF2-40B4-BE49-F238E27FC236}">
                <a16:creationId xmlns:a16="http://schemas.microsoft.com/office/drawing/2014/main" id="{73DC95E7-D35F-495C-997F-EE2870D31259}"/>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a:t>
            </a:fld>
            <a:endParaRPr lang="en-US" sz="2000" err="1">
              <a:gradFill>
                <a:gsLst>
                  <a:gs pos="2917">
                    <a:schemeClr val="tx1"/>
                  </a:gs>
                  <a:gs pos="30000">
                    <a:schemeClr val="tx1"/>
                  </a:gs>
                </a:gsLst>
                <a:lin ang="5400000" scaled="0"/>
              </a:gradFill>
            </a:endParaRPr>
          </a:p>
        </p:txBody>
      </p:sp>
      <p:sp>
        <p:nvSpPr>
          <p:cNvPr id="7" name="Text Placeholder 6">
            <a:extLst>
              <a:ext uri="{FF2B5EF4-FFF2-40B4-BE49-F238E27FC236}">
                <a16:creationId xmlns:a16="http://schemas.microsoft.com/office/drawing/2014/main" id="{798BD3E6-4D7A-4831-A0F4-3F8FF0A4337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C8413DB0-93E2-4C3E-A0ED-FF79FDF83A66}"/>
              </a:ext>
            </a:extLst>
          </p:cNvPr>
          <p:cNvSpPr/>
          <p:nvPr/>
        </p:nvSpPr>
        <p:spPr bwMode="auto">
          <a:xfrm>
            <a:off x="9770234" y="1517724"/>
            <a:ext cx="2131959" cy="859036"/>
          </a:xfrm>
          <a:custGeom>
            <a:avLst/>
            <a:gdLst>
              <a:gd name="connsiteX0" fmla="*/ 647758 w 2132261"/>
              <a:gd name="connsiteY0" fmla="*/ 0 h 859157"/>
              <a:gd name="connsiteX1" fmla="*/ 880453 w 2132261"/>
              <a:gd name="connsiteY1" fmla="*/ 216767 h 859157"/>
              <a:gd name="connsiteX2" fmla="*/ 1056607 w 2132261"/>
              <a:gd name="connsiteY2" fmla="*/ 217163 h 859157"/>
              <a:gd name="connsiteX3" fmla="*/ 1308058 w 2132261"/>
              <a:gd name="connsiteY3" fmla="*/ 216640 h 859157"/>
              <a:gd name="connsiteX4" fmla="*/ 2052468 w 2132261"/>
              <a:gd name="connsiteY4" fmla="*/ 216640 h 859157"/>
              <a:gd name="connsiteX5" fmla="*/ 2132261 w 2132261"/>
              <a:gd name="connsiteY5" fmla="*/ 294529 h 859157"/>
              <a:gd name="connsiteX6" fmla="*/ 2132261 w 2132261"/>
              <a:gd name="connsiteY6" fmla="*/ 781082 h 859157"/>
              <a:gd name="connsiteX7" fmla="*/ 2052468 w 2132261"/>
              <a:gd name="connsiteY7" fmla="*/ 858972 h 859157"/>
              <a:gd name="connsiteX8" fmla="*/ 1292897 w 2132261"/>
              <a:gd name="connsiteY8" fmla="*/ 858972 h 859157"/>
              <a:gd name="connsiteX9" fmla="*/ 1066131 w 2132261"/>
              <a:gd name="connsiteY9" fmla="*/ 859157 h 859157"/>
              <a:gd name="connsiteX10" fmla="*/ 839364 w 2132261"/>
              <a:gd name="connsiteY10" fmla="*/ 858972 h 859157"/>
              <a:gd name="connsiteX11" fmla="*/ 79793 w 2132261"/>
              <a:gd name="connsiteY11" fmla="*/ 858972 h 859157"/>
              <a:gd name="connsiteX12" fmla="*/ 0 w 2132261"/>
              <a:gd name="connsiteY12" fmla="*/ 781082 h 859157"/>
              <a:gd name="connsiteX13" fmla="*/ 0 w 2132261"/>
              <a:gd name="connsiteY13" fmla="*/ 294529 h 859157"/>
              <a:gd name="connsiteX14" fmla="*/ 79793 w 2132261"/>
              <a:gd name="connsiteY14" fmla="*/ 216640 h 859157"/>
              <a:gd name="connsiteX15" fmla="*/ 415198 w 2132261"/>
              <a:gd name="connsiteY15" fmla="*/ 216640 h 85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2261" h="859157">
                <a:moveTo>
                  <a:pt x="647758" y="0"/>
                </a:moveTo>
                <a:lnTo>
                  <a:pt x="880453" y="216767"/>
                </a:lnTo>
                <a:lnTo>
                  <a:pt x="1056607" y="217163"/>
                </a:lnTo>
                <a:lnTo>
                  <a:pt x="1308058" y="216640"/>
                </a:lnTo>
                <a:lnTo>
                  <a:pt x="2052468" y="216640"/>
                </a:lnTo>
                <a:cubicBezTo>
                  <a:pt x="2096537" y="216640"/>
                  <a:pt x="2132261" y="251512"/>
                  <a:pt x="2132261" y="294529"/>
                </a:cubicBezTo>
                <a:lnTo>
                  <a:pt x="2132261" y="781082"/>
                </a:lnTo>
                <a:cubicBezTo>
                  <a:pt x="2132261" y="824099"/>
                  <a:pt x="2096537" y="858972"/>
                  <a:pt x="2052468" y="858972"/>
                </a:cubicBezTo>
                <a:lnTo>
                  <a:pt x="1292897" y="858972"/>
                </a:lnTo>
                <a:lnTo>
                  <a:pt x="1066131" y="859157"/>
                </a:lnTo>
                <a:lnTo>
                  <a:pt x="839364" y="858972"/>
                </a:lnTo>
                <a:lnTo>
                  <a:pt x="79793" y="858972"/>
                </a:lnTo>
                <a:cubicBezTo>
                  <a:pt x="35724" y="858972"/>
                  <a:pt x="0" y="824099"/>
                  <a:pt x="0" y="781082"/>
                </a:cubicBezTo>
                <a:lnTo>
                  <a:pt x="0" y="294529"/>
                </a:lnTo>
                <a:cubicBezTo>
                  <a:pt x="0" y="251512"/>
                  <a:pt x="35724" y="216640"/>
                  <a:pt x="79793" y="216640"/>
                </a:cubicBezTo>
                <a:lnTo>
                  <a:pt x="415198" y="216640"/>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84" name="Freeform: Shape 83">
            <a:extLst>
              <a:ext uri="{FF2B5EF4-FFF2-40B4-BE49-F238E27FC236}">
                <a16:creationId xmlns:a16="http://schemas.microsoft.com/office/drawing/2014/main" id="{D80A3D9B-EB0E-4093-9CED-31C0CE62498E}"/>
              </a:ext>
            </a:extLst>
          </p:cNvPr>
          <p:cNvSpPr/>
          <p:nvPr/>
        </p:nvSpPr>
        <p:spPr bwMode="auto">
          <a:xfrm>
            <a:off x="635070" y="1074162"/>
            <a:ext cx="1737000" cy="732989"/>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87" name="TextBox 86">
            <a:extLst>
              <a:ext uri="{FF2B5EF4-FFF2-40B4-BE49-F238E27FC236}">
                <a16:creationId xmlns:a16="http://schemas.microsoft.com/office/drawing/2014/main" id="{AB348B0D-7119-4500-9915-764A56DF81C7}"/>
              </a:ext>
            </a:extLst>
          </p:cNvPr>
          <p:cNvSpPr txBox="1"/>
          <p:nvPr/>
        </p:nvSpPr>
        <p:spPr>
          <a:xfrm>
            <a:off x="9923548" y="1886772"/>
            <a:ext cx="1862912"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Microsoft Information Protection</a:t>
            </a:r>
          </a:p>
        </p:txBody>
      </p:sp>
      <p:cxnSp>
        <p:nvCxnSpPr>
          <p:cNvPr id="91" name="Straight Arrow Connector 90">
            <a:extLst>
              <a:ext uri="{FF2B5EF4-FFF2-40B4-BE49-F238E27FC236}">
                <a16:creationId xmlns:a16="http://schemas.microsoft.com/office/drawing/2014/main" id="{8C500820-A87B-4D44-AD39-DC445F6179DB}"/>
              </a:ext>
            </a:extLst>
          </p:cNvPr>
          <p:cNvCxnSpPr>
            <a:cxnSpLocks/>
          </p:cNvCxnSpPr>
          <p:nvPr/>
        </p:nvCxnSpPr>
        <p:spPr>
          <a:xfrm>
            <a:off x="6180165" y="5711811"/>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4E0129BA-15C9-4C74-844A-19F63DE1E901}"/>
              </a:ext>
            </a:extLst>
          </p:cNvPr>
          <p:cNvSpPr/>
          <p:nvPr/>
        </p:nvSpPr>
        <p:spPr>
          <a:xfrm>
            <a:off x="4855802" y="5008490"/>
            <a:ext cx="2501330" cy="437622"/>
          </a:xfrm>
          <a:prstGeom prst="rect">
            <a:avLst/>
          </a:prstGeom>
        </p:spPr>
        <p:txBody>
          <a:bodyPr wrap="square" anchor="ctr" anchorCtr="0">
            <a:spAutoFit/>
          </a:bodyPr>
          <a:lstStyle/>
          <a:p>
            <a:pPr algn="ctr" defTabSz="914016">
              <a:spcAft>
                <a:spcPts val="1200"/>
              </a:spcAft>
              <a:defRPr/>
            </a:pPr>
            <a:r>
              <a:rPr lang="en-US" sz="1100">
                <a:gradFill>
                  <a:gsLst>
                    <a:gs pos="47000">
                      <a:srgbClr val="282828"/>
                    </a:gs>
                    <a:gs pos="100000">
                      <a:srgbClr val="282828"/>
                    </a:gs>
                  </a:gsLst>
                  <a:lin ang="0" scaled="1"/>
                </a:gradFill>
                <a:latin typeface="Segoe UI Semibold"/>
                <a:cs typeface="Segoe UI Semibold"/>
              </a:rPr>
              <a:t>Intersectional risk assessment (threat intel, familiarity)</a:t>
            </a:r>
          </a:p>
        </p:txBody>
      </p:sp>
      <p:cxnSp>
        <p:nvCxnSpPr>
          <p:cNvPr id="106" name="Straight Connector 105">
            <a:extLst>
              <a:ext uri="{FF2B5EF4-FFF2-40B4-BE49-F238E27FC236}">
                <a16:creationId xmlns:a16="http://schemas.microsoft.com/office/drawing/2014/main" id="{2D111D06-3928-4812-95A5-F72D99A2C6B9}"/>
              </a:ext>
            </a:extLst>
          </p:cNvPr>
          <p:cNvCxnSpPr>
            <a:cxnSpLocks/>
          </p:cNvCxnSpPr>
          <p:nvPr/>
        </p:nvCxnSpPr>
        <p:spPr>
          <a:xfrm>
            <a:off x="6106466" y="2334713"/>
            <a:ext cx="0" cy="2353005"/>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CE607BF2-D357-4531-97B8-56BC70AA5D3D}"/>
              </a:ext>
            </a:extLst>
          </p:cNvPr>
          <p:cNvSpPr/>
          <p:nvPr/>
        </p:nvSpPr>
        <p:spPr>
          <a:xfrm>
            <a:off x="5025037" y="1475698"/>
            <a:ext cx="2162859" cy="437622"/>
          </a:xfrm>
          <a:prstGeom prst="rect">
            <a:avLst/>
          </a:prstGeom>
        </p:spPr>
        <p:txBody>
          <a:bodyPr wrap="square" anchor="ctr" anchorCtr="0">
            <a:spAutoFit/>
          </a:bodyPr>
          <a:lstStyle/>
          <a:p>
            <a:pPr algn="ctr" defTabSz="914016">
              <a:spcAft>
                <a:spcPts val="1200"/>
              </a:spcAft>
              <a:defRPr/>
            </a:pPr>
            <a:r>
              <a:rPr lang="en-US" sz="1100">
                <a:gradFill>
                  <a:gsLst>
                    <a:gs pos="47000">
                      <a:srgbClr val="282828"/>
                    </a:gs>
                    <a:gs pos="100000">
                      <a:srgbClr val="282828"/>
                    </a:gs>
                  </a:gsLst>
                  <a:lin ang="0" scaled="1"/>
                </a:gradFill>
                <a:latin typeface="Segoe UI Semibold"/>
                <a:cs typeface="Segoe UI Semibold"/>
              </a:rPr>
              <a:t>Intersectional policy assessment (context, risk)</a:t>
            </a:r>
          </a:p>
        </p:txBody>
      </p:sp>
      <p:cxnSp>
        <p:nvCxnSpPr>
          <p:cNvPr id="108" name="Straight Connector 107">
            <a:extLst>
              <a:ext uri="{FF2B5EF4-FFF2-40B4-BE49-F238E27FC236}">
                <a16:creationId xmlns:a16="http://schemas.microsoft.com/office/drawing/2014/main" id="{6DAA1F43-A0F4-45E3-9BEE-AB5C37A88503}"/>
              </a:ext>
            </a:extLst>
          </p:cNvPr>
          <p:cNvCxnSpPr>
            <a:cxnSpLocks/>
          </p:cNvCxnSpPr>
          <p:nvPr/>
        </p:nvCxnSpPr>
        <p:spPr>
          <a:xfrm>
            <a:off x="7492266" y="1293265"/>
            <a:ext cx="0" cy="369482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C05211-C81A-4E9C-AABA-DD1285C02080}"/>
              </a:ext>
            </a:extLst>
          </p:cNvPr>
          <p:cNvCxnSpPr>
            <a:cxnSpLocks/>
          </p:cNvCxnSpPr>
          <p:nvPr/>
        </p:nvCxnSpPr>
        <p:spPr>
          <a:xfrm flipH="1">
            <a:off x="6954682" y="3468227"/>
            <a:ext cx="53486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863DD5BC-494D-4EC6-9490-DF709A278D02}"/>
              </a:ext>
            </a:extLst>
          </p:cNvPr>
          <p:cNvGrpSpPr/>
          <p:nvPr/>
        </p:nvGrpSpPr>
        <p:grpSpPr>
          <a:xfrm>
            <a:off x="2117333" y="4542728"/>
            <a:ext cx="880995" cy="880995"/>
            <a:chOff x="3532169" y="4490816"/>
            <a:chExt cx="1002445" cy="1002445"/>
          </a:xfrm>
        </p:grpSpPr>
        <p:sp>
          <p:nvSpPr>
            <p:cNvPr id="117" name="Oval 116">
              <a:extLst>
                <a:ext uri="{FF2B5EF4-FFF2-40B4-BE49-F238E27FC236}">
                  <a16:creationId xmlns:a16="http://schemas.microsoft.com/office/drawing/2014/main" id="{A3D9FFAE-6EAD-4A7A-ADDA-9DDF75C2B17B}"/>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18" name="Group 117">
              <a:extLst>
                <a:ext uri="{FF2B5EF4-FFF2-40B4-BE49-F238E27FC236}">
                  <a16:creationId xmlns:a16="http://schemas.microsoft.com/office/drawing/2014/main" id="{08FD7C83-A7EA-4302-A65F-66CEFF48BE51}"/>
                </a:ext>
              </a:extLst>
            </p:cNvPr>
            <p:cNvGrpSpPr/>
            <p:nvPr/>
          </p:nvGrpSpPr>
          <p:grpSpPr>
            <a:xfrm>
              <a:off x="3771744" y="4746658"/>
              <a:ext cx="515362" cy="437280"/>
              <a:chOff x="1350170" y="3241579"/>
              <a:chExt cx="493032" cy="418332"/>
            </a:xfrm>
          </p:grpSpPr>
          <p:sp>
            <p:nvSpPr>
              <p:cNvPr id="121" name="Freeform 17">
                <a:extLst>
                  <a:ext uri="{FF2B5EF4-FFF2-40B4-BE49-F238E27FC236}">
                    <a16:creationId xmlns:a16="http://schemas.microsoft.com/office/drawing/2014/main" id="{5A33407C-7132-4A4A-B84D-CC3AA4C42E99}"/>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sp>
            <p:nvSpPr>
              <p:cNvPr id="122" name="Freeform 18">
                <a:extLst>
                  <a:ext uri="{FF2B5EF4-FFF2-40B4-BE49-F238E27FC236}">
                    <a16:creationId xmlns:a16="http://schemas.microsoft.com/office/drawing/2014/main" id="{34083C76-05CC-4E7E-9B7D-E94CED8D292E}"/>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grpSp>
      </p:grpSp>
      <p:grpSp>
        <p:nvGrpSpPr>
          <p:cNvPr id="123" name="Group 122">
            <a:extLst>
              <a:ext uri="{FF2B5EF4-FFF2-40B4-BE49-F238E27FC236}">
                <a16:creationId xmlns:a16="http://schemas.microsoft.com/office/drawing/2014/main" id="{910685B1-388D-4D5B-B00A-5601D6E9EC23}"/>
              </a:ext>
            </a:extLst>
          </p:cNvPr>
          <p:cNvGrpSpPr/>
          <p:nvPr/>
        </p:nvGrpSpPr>
        <p:grpSpPr>
          <a:xfrm>
            <a:off x="2117333" y="1598710"/>
            <a:ext cx="880995" cy="880995"/>
            <a:chOff x="3532169" y="1564391"/>
            <a:chExt cx="1002445" cy="1002445"/>
          </a:xfrm>
        </p:grpSpPr>
        <p:sp>
          <p:nvSpPr>
            <p:cNvPr id="147" name="Oval 146">
              <a:extLst>
                <a:ext uri="{FF2B5EF4-FFF2-40B4-BE49-F238E27FC236}">
                  <a16:creationId xmlns:a16="http://schemas.microsoft.com/office/drawing/2014/main" id="{CA8F5EEB-78D3-485E-A0B6-99ACE26BDEC0}"/>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148" name="Freeform 11">
              <a:extLst>
                <a:ext uri="{FF2B5EF4-FFF2-40B4-BE49-F238E27FC236}">
                  <a16:creationId xmlns:a16="http://schemas.microsoft.com/office/drawing/2014/main" id="{8F692C51-B691-4EE6-89C4-E1120C63F436}"/>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sp>
        <p:nvSpPr>
          <p:cNvPr id="149" name="Rectangle 148">
            <a:extLst>
              <a:ext uri="{FF2B5EF4-FFF2-40B4-BE49-F238E27FC236}">
                <a16:creationId xmlns:a16="http://schemas.microsoft.com/office/drawing/2014/main" id="{6919B716-7715-4CCA-9C85-6BD649A933F2}"/>
              </a:ext>
            </a:extLst>
          </p:cNvPr>
          <p:cNvSpPr/>
          <p:nvPr/>
        </p:nvSpPr>
        <p:spPr>
          <a:xfrm>
            <a:off x="1042753" y="1911044"/>
            <a:ext cx="901081" cy="296321"/>
          </a:xfrm>
          <a:prstGeom prst="rect">
            <a:avLst/>
          </a:prstGeom>
        </p:spPr>
        <p:txBody>
          <a:bodyPr wrap="none">
            <a:spAutoFit/>
          </a:bodyPr>
          <a:lstStyle/>
          <a:p>
            <a:pPr algn="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Identities</a:t>
            </a:r>
          </a:p>
        </p:txBody>
      </p:sp>
      <p:sp>
        <p:nvSpPr>
          <p:cNvPr id="151" name="Rectangle 150">
            <a:extLst>
              <a:ext uri="{FF2B5EF4-FFF2-40B4-BE49-F238E27FC236}">
                <a16:creationId xmlns:a16="http://schemas.microsoft.com/office/drawing/2014/main" id="{9FFA21ED-0D9A-41D5-8C5B-527609E19739}"/>
              </a:ext>
            </a:extLst>
          </p:cNvPr>
          <p:cNvSpPr/>
          <p:nvPr/>
        </p:nvSpPr>
        <p:spPr>
          <a:xfrm>
            <a:off x="562539" y="4764305"/>
            <a:ext cx="1406152" cy="500322"/>
          </a:xfrm>
          <a:prstGeom prst="rect">
            <a:avLst/>
          </a:prstGeom>
        </p:spPr>
        <p:txBody>
          <a:bodyPr wrap="square">
            <a:spAutoFit/>
          </a:bodyPr>
          <a:lstStyle/>
          <a:p>
            <a:pPr algn="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Devices/ Endpoints</a:t>
            </a:r>
          </a:p>
        </p:txBody>
      </p:sp>
      <p:sp>
        <p:nvSpPr>
          <p:cNvPr id="153" name="Rectangle 152">
            <a:extLst>
              <a:ext uri="{FF2B5EF4-FFF2-40B4-BE49-F238E27FC236}">
                <a16:creationId xmlns:a16="http://schemas.microsoft.com/office/drawing/2014/main" id="{579A525F-33FB-4575-979D-A7EB4F9F7800}"/>
              </a:ext>
            </a:extLst>
          </p:cNvPr>
          <p:cNvSpPr/>
          <p:nvPr/>
        </p:nvSpPr>
        <p:spPr>
          <a:xfrm>
            <a:off x="10190433" y="4154620"/>
            <a:ext cx="1125812" cy="231904"/>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Infrastructure</a:t>
            </a:r>
          </a:p>
        </p:txBody>
      </p:sp>
      <p:sp>
        <p:nvSpPr>
          <p:cNvPr id="154" name="Rectangle 153">
            <a:extLst>
              <a:ext uri="{FF2B5EF4-FFF2-40B4-BE49-F238E27FC236}">
                <a16:creationId xmlns:a16="http://schemas.microsoft.com/office/drawing/2014/main" id="{36C21FB2-55BC-44E1-AE4D-7D9047E4BD9E}"/>
              </a:ext>
            </a:extLst>
          </p:cNvPr>
          <p:cNvSpPr/>
          <p:nvPr/>
        </p:nvSpPr>
        <p:spPr>
          <a:xfrm>
            <a:off x="10190433" y="5605210"/>
            <a:ext cx="830242" cy="210440"/>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Network</a:t>
            </a:r>
          </a:p>
        </p:txBody>
      </p:sp>
      <p:cxnSp>
        <p:nvCxnSpPr>
          <p:cNvPr id="155" name="Straight Connector 154">
            <a:extLst>
              <a:ext uri="{FF2B5EF4-FFF2-40B4-BE49-F238E27FC236}">
                <a16:creationId xmlns:a16="http://schemas.microsoft.com/office/drawing/2014/main" id="{0F90E22D-3A71-4648-B743-211A9F9DD442}"/>
              </a:ext>
            </a:extLst>
          </p:cNvPr>
          <p:cNvCxnSpPr>
            <a:cxnSpLocks/>
          </p:cNvCxnSpPr>
          <p:nvPr/>
        </p:nvCxnSpPr>
        <p:spPr>
          <a:xfrm flipH="1">
            <a:off x="7491884" y="4987643"/>
            <a:ext cx="1733179"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DFD9FE0-E567-41C1-A5E9-FB0CED88EA66}"/>
              </a:ext>
            </a:extLst>
          </p:cNvPr>
          <p:cNvCxnSpPr>
            <a:cxnSpLocks/>
          </p:cNvCxnSpPr>
          <p:nvPr/>
        </p:nvCxnSpPr>
        <p:spPr>
          <a:xfrm flipH="1" flipV="1">
            <a:off x="2998327" y="2039208"/>
            <a:ext cx="1059134" cy="6593"/>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EC2D39F-7469-446B-AF25-A8DC655E78B2}"/>
              </a:ext>
            </a:extLst>
          </p:cNvPr>
          <p:cNvCxnSpPr>
            <a:cxnSpLocks/>
          </p:cNvCxnSpPr>
          <p:nvPr/>
        </p:nvCxnSpPr>
        <p:spPr>
          <a:xfrm>
            <a:off x="4057459" y="2048106"/>
            <a:ext cx="0" cy="144365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41897EF-1D2F-4EBF-8773-8A74F2F0B0A9}"/>
              </a:ext>
            </a:extLst>
          </p:cNvPr>
          <p:cNvSpPr txBox="1"/>
          <p:nvPr/>
        </p:nvSpPr>
        <p:spPr>
          <a:xfrm>
            <a:off x="7680754" y="4687718"/>
            <a:ext cx="1245793" cy="606193"/>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Network security verified</a:t>
            </a:r>
          </a:p>
        </p:txBody>
      </p:sp>
      <p:sp>
        <p:nvSpPr>
          <p:cNvPr id="162" name="TextBox 161">
            <a:extLst>
              <a:ext uri="{FF2B5EF4-FFF2-40B4-BE49-F238E27FC236}">
                <a16:creationId xmlns:a16="http://schemas.microsoft.com/office/drawing/2014/main" id="{A41DFE26-8DC4-40DC-A1F5-0F0FD8A30B36}"/>
              </a:ext>
            </a:extLst>
          </p:cNvPr>
          <p:cNvSpPr txBox="1"/>
          <p:nvPr/>
        </p:nvSpPr>
        <p:spPr>
          <a:xfrm>
            <a:off x="3255514" y="1878748"/>
            <a:ext cx="1579357" cy="495424"/>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User requests access to resource</a:t>
            </a:r>
          </a:p>
        </p:txBody>
      </p:sp>
      <p:cxnSp>
        <p:nvCxnSpPr>
          <p:cNvPr id="163" name="Straight Connector 162">
            <a:extLst>
              <a:ext uri="{FF2B5EF4-FFF2-40B4-BE49-F238E27FC236}">
                <a16:creationId xmlns:a16="http://schemas.microsoft.com/office/drawing/2014/main" id="{AE58E846-2295-46AA-BD02-3BFF577F09BE}"/>
              </a:ext>
            </a:extLst>
          </p:cNvPr>
          <p:cNvCxnSpPr>
            <a:cxnSpLocks/>
          </p:cNvCxnSpPr>
          <p:nvPr/>
        </p:nvCxnSpPr>
        <p:spPr>
          <a:xfrm flipH="1">
            <a:off x="7500372" y="2784536"/>
            <a:ext cx="171423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D7C3358-C4FB-4C2E-A74B-1F3CB37964BF}"/>
              </a:ext>
            </a:extLst>
          </p:cNvPr>
          <p:cNvCxnSpPr>
            <a:cxnSpLocks/>
          </p:cNvCxnSpPr>
          <p:nvPr/>
        </p:nvCxnSpPr>
        <p:spPr>
          <a:xfrm flipH="1">
            <a:off x="4037402" y="3841714"/>
            <a:ext cx="1165381"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21AE76E-CFB2-455C-B57A-FB717F3BF0AA}"/>
              </a:ext>
            </a:extLst>
          </p:cNvPr>
          <p:cNvCxnSpPr>
            <a:cxnSpLocks/>
          </p:cNvCxnSpPr>
          <p:nvPr/>
        </p:nvCxnSpPr>
        <p:spPr>
          <a:xfrm>
            <a:off x="4054593" y="3846923"/>
            <a:ext cx="0" cy="116627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64343CD-37CF-4091-9FBB-EA8520331AE6}"/>
              </a:ext>
            </a:extLst>
          </p:cNvPr>
          <p:cNvCxnSpPr>
            <a:cxnSpLocks/>
          </p:cNvCxnSpPr>
          <p:nvPr/>
        </p:nvCxnSpPr>
        <p:spPr>
          <a:xfrm flipH="1" flipV="1">
            <a:off x="2990299" y="4989887"/>
            <a:ext cx="1059133" cy="659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69F64E5-FE8D-40F1-B4CE-4ED1B2AA831F}"/>
              </a:ext>
            </a:extLst>
          </p:cNvPr>
          <p:cNvSpPr/>
          <p:nvPr/>
        </p:nvSpPr>
        <p:spPr>
          <a:xfrm>
            <a:off x="10190433" y="1185230"/>
            <a:ext cx="470575" cy="235991"/>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Data</a:t>
            </a:r>
          </a:p>
        </p:txBody>
      </p:sp>
      <p:sp>
        <p:nvSpPr>
          <p:cNvPr id="168" name="Rectangle 167">
            <a:extLst>
              <a:ext uri="{FF2B5EF4-FFF2-40B4-BE49-F238E27FC236}">
                <a16:creationId xmlns:a16="http://schemas.microsoft.com/office/drawing/2014/main" id="{2FF0F835-5CDF-4BF5-B001-5806454F177A}"/>
              </a:ext>
            </a:extLst>
          </p:cNvPr>
          <p:cNvSpPr/>
          <p:nvPr/>
        </p:nvSpPr>
        <p:spPr>
          <a:xfrm>
            <a:off x="10190432" y="2654528"/>
            <a:ext cx="504233" cy="274572"/>
          </a:xfrm>
          <a:prstGeom prst="rect">
            <a:avLst/>
          </a:prstGeom>
          <a:solidFill>
            <a:schemeClr val="bg1"/>
          </a:solidFill>
        </p:spPr>
        <p:txBody>
          <a:bodyPr wrap="none" lIns="45713" rIns="45713" anchor="ctr">
            <a:noAutofit/>
          </a:bodyPr>
          <a:lstStyle/>
          <a:p>
            <a:pPr defTabSz="950286" fontAlgn="base">
              <a:spcBef>
                <a:spcPct val="0"/>
              </a:spcBef>
              <a:spcAft>
                <a:spcPct val="0"/>
              </a:spcAft>
              <a:defRPr/>
            </a:pPr>
            <a:r>
              <a:rPr lang="en-US" sz="13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Apps</a:t>
            </a:r>
          </a:p>
        </p:txBody>
      </p:sp>
      <p:cxnSp>
        <p:nvCxnSpPr>
          <p:cNvPr id="169" name="Straight Connector 168">
            <a:extLst>
              <a:ext uri="{FF2B5EF4-FFF2-40B4-BE49-F238E27FC236}">
                <a16:creationId xmlns:a16="http://schemas.microsoft.com/office/drawing/2014/main" id="{00C5A68C-F80F-4146-B14C-AC98F0087CFE}"/>
              </a:ext>
            </a:extLst>
          </p:cNvPr>
          <p:cNvCxnSpPr>
            <a:cxnSpLocks/>
          </p:cNvCxnSpPr>
          <p:nvPr/>
        </p:nvCxnSpPr>
        <p:spPr>
          <a:xfrm flipH="1">
            <a:off x="7500370" y="1281941"/>
            <a:ext cx="171423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85AB04B-FFC4-4F67-A159-EED077B62412}"/>
              </a:ext>
            </a:extLst>
          </p:cNvPr>
          <p:cNvSpPr txBox="1"/>
          <p:nvPr/>
        </p:nvSpPr>
        <p:spPr>
          <a:xfrm>
            <a:off x="7760660" y="1033690"/>
            <a:ext cx="1183054" cy="606148"/>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Classify, label, encrypt</a:t>
            </a:r>
          </a:p>
        </p:txBody>
      </p:sp>
      <p:cxnSp>
        <p:nvCxnSpPr>
          <p:cNvPr id="171" name="Straight Connector 170">
            <a:extLst>
              <a:ext uri="{FF2B5EF4-FFF2-40B4-BE49-F238E27FC236}">
                <a16:creationId xmlns:a16="http://schemas.microsoft.com/office/drawing/2014/main" id="{EA193BEC-BAC9-4239-B39E-56E53ED38828}"/>
              </a:ext>
            </a:extLst>
          </p:cNvPr>
          <p:cNvCxnSpPr>
            <a:cxnSpLocks/>
          </p:cNvCxnSpPr>
          <p:nvPr/>
        </p:nvCxnSpPr>
        <p:spPr>
          <a:xfrm flipH="1">
            <a:off x="4057460" y="3483160"/>
            <a:ext cx="108614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68084FC-851B-4E46-AF7B-D1202A1C6992}"/>
              </a:ext>
            </a:extLst>
          </p:cNvPr>
          <p:cNvSpPr txBox="1"/>
          <p:nvPr/>
        </p:nvSpPr>
        <p:spPr>
          <a:xfrm>
            <a:off x="3258097" y="4642631"/>
            <a:ext cx="1585579" cy="650829"/>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App and/or device health and security verified</a:t>
            </a:r>
          </a:p>
        </p:txBody>
      </p:sp>
      <p:sp>
        <p:nvSpPr>
          <p:cNvPr id="175" name="TextBox 174">
            <a:extLst>
              <a:ext uri="{FF2B5EF4-FFF2-40B4-BE49-F238E27FC236}">
                <a16:creationId xmlns:a16="http://schemas.microsoft.com/office/drawing/2014/main" id="{B56C4F3B-72BF-4389-A291-0FFAAEB542B2}"/>
              </a:ext>
            </a:extLst>
          </p:cNvPr>
          <p:cNvSpPr txBox="1"/>
          <p:nvPr/>
        </p:nvSpPr>
        <p:spPr>
          <a:xfrm>
            <a:off x="7172917" y="3154745"/>
            <a:ext cx="1524420" cy="599782"/>
          </a:xfrm>
          <a:prstGeom prst="rect">
            <a:avLst/>
          </a:prstGeom>
          <a:solidFill>
            <a:schemeClr val="bg1"/>
          </a:solidFill>
        </p:spPr>
        <p:txBody>
          <a:bodyPr wrap="square" lIns="91414" tIns="146263" rIns="91414" bIns="146263" rtlCol="0" anchor="t">
            <a:spAutoFit/>
          </a:bodyPr>
          <a:lstStyle/>
          <a:p>
            <a:pPr algn="ctr" defTabSz="914016">
              <a:lnSpc>
                <a:spcPct val="90000"/>
              </a:lnSpc>
              <a:spcAft>
                <a:spcPts val="1200"/>
              </a:spcAft>
              <a:defRPr/>
            </a:pPr>
            <a:r>
              <a:rPr lang="en-US" sz="1077">
                <a:gradFill>
                  <a:gsLst>
                    <a:gs pos="47000">
                      <a:srgbClr val="282828"/>
                    </a:gs>
                    <a:gs pos="100000">
                      <a:srgbClr val="282828"/>
                    </a:gs>
                  </a:gsLst>
                  <a:lin ang="0" scaled="1"/>
                </a:gradFill>
                <a:latin typeface="Segoe UI Semibold"/>
                <a:cs typeface="Segoe UI Semibold"/>
              </a:rPr>
              <a:t>Apply controls and assess for anomalies</a:t>
            </a:r>
          </a:p>
        </p:txBody>
      </p:sp>
      <p:grpSp>
        <p:nvGrpSpPr>
          <p:cNvPr id="176" name="Group 175">
            <a:extLst>
              <a:ext uri="{FF2B5EF4-FFF2-40B4-BE49-F238E27FC236}">
                <a16:creationId xmlns:a16="http://schemas.microsoft.com/office/drawing/2014/main" id="{84D0FA44-0A59-4B77-8E3F-BD347513F9DA}"/>
              </a:ext>
            </a:extLst>
          </p:cNvPr>
          <p:cNvGrpSpPr/>
          <p:nvPr/>
        </p:nvGrpSpPr>
        <p:grpSpPr>
          <a:xfrm>
            <a:off x="5116593" y="2558646"/>
            <a:ext cx="1979750" cy="1905137"/>
            <a:chOff x="6252798" y="2498464"/>
            <a:chExt cx="1980312" cy="1905677"/>
          </a:xfrm>
        </p:grpSpPr>
        <p:sp>
          <p:nvSpPr>
            <p:cNvPr id="177" name="Oval 176">
              <a:extLst>
                <a:ext uri="{FF2B5EF4-FFF2-40B4-BE49-F238E27FC236}">
                  <a16:creationId xmlns:a16="http://schemas.microsoft.com/office/drawing/2014/main" id="{EA3EC773-C896-40A9-AFAD-2F0D8453102B}"/>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algn="ctr" defTabSz="950286" fontAlgn="base">
                <a:spcBef>
                  <a:spcPct val="0"/>
                </a:spcBef>
                <a:spcAft>
                  <a:spcPct val="0"/>
                </a:spcAft>
                <a:defRPr/>
              </a:pPr>
              <a:endParaRPr lang="en-US" sz="1400" err="1">
                <a:gradFill>
                  <a:gsLst>
                    <a:gs pos="0">
                      <a:srgbClr val="FFFFFF"/>
                    </a:gs>
                    <a:gs pos="100000">
                      <a:srgbClr val="FFFFFF"/>
                    </a:gs>
                  </a:gsLst>
                  <a:lin ang="5400000" scaled="0"/>
                </a:gradFill>
                <a:latin typeface="Segoe UI Semibold"/>
                <a:cs typeface="Segoe UI" pitchFamily="34" charset="0"/>
              </a:endParaRPr>
            </a:p>
          </p:txBody>
        </p:sp>
        <p:sp>
          <p:nvSpPr>
            <p:cNvPr id="178" name="Rectangle 177">
              <a:extLst>
                <a:ext uri="{FF2B5EF4-FFF2-40B4-BE49-F238E27FC236}">
                  <a16:creationId xmlns:a16="http://schemas.microsoft.com/office/drawing/2014/main" id="{55F96041-6954-49D1-8131-F8050CAFB850}"/>
                </a:ext>
              </a:extLst>
            </p:cNvPr>
            <p:cNvSpPr/>
            <p:nvPr/>
          </p:nvSpPr>
          <p:spPr>
            <a:xfrm>
              <a:off x="6252798" y="3009645"/>
              <a:ext cx="1980312" cy="844390"/>
            </a:xfrm>
            <a:prstGeom prst="rect">
              <a:avLst/>
            </a:prstGeom>
          </p:spPr>
          <p:txBody>
            <a:bodyPr wrap="square" anchor="ctr" anchorCtr="0">
              <a:spAutoFit/>
            </a:bodyPr>
            <a:lstStyle/>
            <a:p>
              <a:pPr algn="ctr" defTabSz="914016">
                <a:spcAft>
                  <a:spcPts val="600"/>
                </a:spcAft>
                <a:defRPr/>
              </a:pPr>
              <a:r>
                <a:rPr lang="en-US" sz="1600">
                  <a:gradFill>
                    <a:gsLst>
                      <a:gs pos="47000">
                        <a:srgbClr val="FFFFFF"/>
                      </a:gs>
                      <a:gs pos="83000">
                        <a:srgbClr val="FFFFFF"/>
                      </a:gs>
                    </a:gsLst>
                    <a:lin ang="0" scaled="1"/>
                  </a:gradFill>
                  <a:latin typeface="Segoe UI Semibold"/>
                  <a:cs typeface="Segoe UI Semibold"/>
                </a:rPr>
                <a:t>Azure AD</a:t>
              </a:r>
              <a:br>
                <a:rPr lang="en-US" sz="1600">
                  <a:gradFill>
                    <a:gsLst>
                      <a:gs pos="47000">
                        <a:srgbClr val="FFFFFF"/>
                      </a:gs>
                      <a:gs pos="83000">
                        <a:srgbClr val="FFFFFF"/>
                      </a:gs>
                    </a:gsLst>
                    <a:lin ang="0" scaled="1"/>
                  </a:gradFill>
                  <a:latin typeface="Segoe UI Semibold"/>
                  <a:cs typeface="Segoe UI Semibold"/>
                </a:rPr>
              </a:br>
              <a:r>
                <a:rPr lang="en-US" sz="1600">
                  <a:gradFill>
                    <a:gsLst>
                      <a:gs pos="47000">
                        <a:srgbClr val="FFFFFF"/>
                      </a:gs>
                      <a:gs pos="83000">
                        <a:srgbClr val="FFFFFF"/>
                      </a:gs>
                    </a:gsLst>
                    <a:lin ang="0" scaled="1"/>
                  </a:gradFill>
                  <a:latin typeface="Segoe UI Semibold"/>
                  <a:cs typeface="Segoe UI Semibold"/>
                </a:rPr>
                <a:t>Conditional Access</a:t>
              </a:r>
            </a:p>
            <a:p>
              <a:pPr algn="ctr" defTabSz="914016">
                <a:spcAft>
                  <a:spcPts val="600"/>
                </a:spcAft>
                <a:defRPr/>
              </a:pPr>
              <a: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t>Policy enforcement</a:t>
              </a:r>
            </a:p>
          </p:txBody>
        </p:sp>
      </p:grpSp>
      <p:cxnSp>
        <p:nvCxnSpPr>
          <p:cNvPr id="180" name="Straight Arrow Connector 179">
            <a:extLst>
              <a:ext uri="{FF2B5EF4-FFF2-40B4-BE49-F238E27FC236}">
                <a16:creationId xmlns:a16="http://schemas.microsoft.com/office/drawing/2014/main" id="{B2B19BEE-EF1A-451F-8CF8-6BC68B6CA7B6}"/>
              </a:ext>
            </a:extLst>
          </p:cNvPr>
          <p:cNvCxnSpPr>
            <a:cxnSpLocks/>
          </p:cNvCxnSpPr>
          <p:nvPr/>
        </p:nvCxnSpPr>
        <p:spPr>
          <a:xfrm flipH="1">
            <a:off x="3387570" y="5712945"/>
            <a:ext cx="267900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F5DF1F0E-A22D-45BF-AEFA-B72CDB003397}"/>
              </a:ext>
            </a:extLst>
          </p:cNvPr>
          <p:cNvSpPr/>
          <p:nvPr/>
        </p:nvSpPr>
        <p:spPr>
          <a:xfrm>
            <a:off x="5193736" y="5564992"/>
            <a:ext cx="1908944" cy="241931"/>
          </a:xfrm>
          <a:prstGeom prst="rect">
            <a:avLst/>
          </a:prstGeom>
          <a:solidFill>
            <a:schemeClr val="bg1"/>
          </a:solidFill>
          <a:effectLst/>
        </p:spPr>
        <p:txBody>
          <a:bodyPr wrap="square">
            <a:noAutofit/>
          </a:bodyPr>
          <a:lstStyle/>
          <a:p>
            <a:pPr algn="ctr" defTabSz="582797">
              <a:defRPr/>
            </a:pPr>
            <a:r>
              <a:rPr lang="en-US" sz="1100">
                <a:gradFill>
                  <a:gsLst>
                    <a:gs pos="47000">
                      <a:srgbClr val="282828"/>
                    </a:gs>
                    <a:gs pos="100000">
                      <a:srgbClr val="282828"/>
                    </a:gs>
                  </a:gsLst>
                  <a:lin ang="0" scaled="1"/>
                </a:gradFill>
                <a:latin typeface="Segoe UI Semibold"/>
                <a:cs typeface="Segoe UI Semibold"/>
              </a:rPr>
              <a:t>Intelligent and automation</a:t>
            </a:r>
          </a:p>
        </p:txBody>
      </p:sp>
      <p:sp>
        <p:nvSpPr>
          <p:cNvPr id="182" name="TextBox 181">
            <a:extLst>
              <a:ext uri="{FF2B5EF4-FFF2-40B4-BE49-F238E27FC236}">
                <a16:creationId xmlns:a16="http://schemas.microsoft.com/office/drawing/2014/main" id="{CDE24769-4C73-4DF6-BB5B-AB41E363B801}"/>
              </a:ext>
            </a:extLst>
          </p:cNvPr>
          <p:cNvSpPr txBox="1"/>
          <p:nvPr/>
        </p:nvSpPr>
        <p:spPr>
          <a:xfrm>
            <a:off x="816067" y="1185230"/>
            <a:ext cx="1367274" cy="380104"/>
          </a:xfrm>
          <a:prstGeom prst="rect">
            <a:avLst/>
          </a:prstGeom>
          <a:noFill/>
        </p:spPr>
        <p:txBody>
          <a:bodyPr wrap="square" lIns="0" tIns="0" rIns="0" bIns="0" rtlCol="0" anchor="t">
            <a:spAutoFit/>
          </a:bodyPr>
          <a:lstStyle/>
          <a:p>
            <a:pPr algn="ctr" defTabSz="1242716">
              <a:lnSpc>
                <a:spcPct val="90000"/>
              </a:lnSpc>
              <a:spcAft>
                <a:spcPts val="800"/>
              </a:spcAft>
              <a:defRPr/>
            </a:pPr>
            <a:r>
              <a:rPr lang="en-US" sz="1372" b="1" spc="-40" dirty="0">
                <a:solidFill>
                  <a:srgbClr val="269AED"/>
                </a:solidFill>
                <a:latin typeface="Segoe UI" panose="020B0502040204020203" pitchFamily="34" charset="0"/>
                <a:cs typeface="Segoe UI" panose="020B0502040204020203" pitchFamily="34" charset="0"/>
              </a:rPr>
              <a:t>Azure Active Directory/</a:t>
            </a:r>
          </a:p>
        </p:txBody>
      </p:sp>
      <p:sp>
        <p:nvSpPr>
          <p:cNvPr id="183" name="TextBox 182">
            <a:extLst>
              <a:ext uri="{FF2B5EF4-FFF2-40B4-BE49-F238E27FC236}">
                <a16:creationId xmlns:a16="http://schemas.microsoft.com/office/drawing/2014/main" id="{373E8721-6DF7-482D-855B-E11DAE5E4C18}"/>
              </a:ext>
            </a:extLst>
          </p:cNvPr>
          <p:cNvSpPr txBox="1"/>
          <p:nvPr/>
        </p:nvSpPr>
        <p:spPr>
          <a:xfrm>
            <a:off x="627339" y="5687537"/>
            <a:ext cx="1744731"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Microsoft Endpoint </a:t>
            </a:r>
            <a:br>
              <a:rPr lang="en-US" sz="1372" b="1" spc="-40">
                <a:solidFill>
                  <a:srgbClr val="269AED"/>
                </a:solidFill>
                <a:latin typeface="Segoe UI" panose="020B0502040204020203" pitchFamily="34" charset="0"/>
                <a:cs typeface="Segoe UI" panose="020B0502040204020203" pitchFamily="34" charset="0"/>
              </a:rPr>
            </a:br>
            <a:r>
              <a:rPr lang="en-US" sz="1372" b="1" spc="-40">
                <a:solidFill>
                  <a:srgbClr val="269AED"/>
                </a:solidFill>
                <a:latin typeface="Segoe UI" panose="020B0502040204020203" pitchFamily="34" charset="0"/>
                <a:cs typeface="Segoe UI" panose="020B0502040204020203" pitchFamily="34" charset="0"/>
              </a:rPr>
              <a:t>Manager</a:t>
            </a:r>
          </a:p>
        </p:txBody>
      </p:sp>
      <p:sp>
        <p:nvSpPr>
          <p:cNvPr id="184" name="TextBox 183">
            <a:extLst>
              <a:ext uri="{FF2B5EF4-FFF2-40B4-BE49-F238E27FC236}">
                <a16:creationId xmlns:a16="http://schemas.microsoft.com/office/drawing/2014/main" id="{CA033926-9C0C-4C16-89EB-68CCDCEA7E43}"/>
              </a:ext>
            </a:extLst>
          </p:cNvPr>
          <p:cNvSpPr txBox="1"/>
          <p:nvPr/>
        </p:nvSpPr>
        <p:spPr>
          <a:xfrm>
            <a:off x="3318699" y="2524738"/>
            <a:ext cx="1579357" cy="495424"/>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Resource directs to AAD for auth</a:t>
            </a:r>
          </a:p>
        </p:txBody>
      </p:sp>
      <p:grpSp>
        <p:nvGrpSpPr>
          <p:cNvPr id="185" name="Group 184">
            <a:extLst>
              <a:ext uri="{FF2B5EF4-FFF2-40B4-BE49-F238E27FC236}">
                <a16:creationId xmlns:a16="http://schemas.microsoft.com/office/drawing/2014/main" id="{BD03194B-9A62-4B98-A87B-1375AA40A404}"/>
              </a:ext>
            </a:extLst>
          </p:cNvPr>
          <p:cNvGrpSpPr/>
          <p:nvPr/>
        </p:nvGrpSpPr>
        <p:grpSpPr>
          <a:xfrm>
            <a:off x="9214608" y="862704"/>
            <a:ext cx="880995" cy="880995"/>
            <a:chOff x="7017394" y="966860"/>
            <a:chExt cx="1002445" cy="1002445"/>
          </a:xfrm>
        </p:grpSpPr>
        <p:sp>
          <p:nvSpPr>
            <p:cNvPr id="186" name="Oval 185">
              <a:extLst>
                <a:ext uri="{FF2B5EF4-FFF2-40B4-BE49-F238E27FC236}">
                  <a16:creationId xmlns:a16="http://schemas.microsoft.com/office/drawing/2014/main" id="{CD6F8611-0158-416C-B41A-FF5B2EC506CA}"/>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pic>
          <p:nvPicPr>
            <p:cNvPr id="187" name="Graphic 186">
              <a:extLst>
                <a:ext uri="{FF2B5EF4-FFF2-40B4-BE49-F238E27FC236}">
                  <a16:creationId xmlns:a16="http://schemas.microsoft.com/office/drawing/2014/main" id="{6AA60166-BC3E-42CF-9794-E5FE2DCDB3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88" name="TextBox 187">
            <a:extLst>
              <a:ext uri="{FF2B5EF4-FFF2-40B4-BE49-F238E27FC236}">
                <a16:creationId xmlns:a16="http://schemas.microsoft.com/office/drawing/2014/main" id="{89FF93B1-52C6-49F6-A73F-877E8816DA40}"/>
              </a:ext>
            </a:extLst>
          </p:cNvPr>
          <p:cNvSpPr txBox="1"/>
          <p:nvPr/>
        </p:nvSpPr>
        <p:spPr>
          <a:xfrm>
            <a:off x="7789233" y="2509425"/>
            <a:ext cx="1174347" cy="606193"/>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defRPr/>
            </a:pPr>
            <a:r>
              <a:rPr lang="en-US" sz="1100">
                <a:gradFill>
                  <a:gsLst>
                    <a:gs pos="47000">
                      <a:srgbClr val="282828"/>
                    </a:gs>
                    <a:gs pos="100000">
                      <a:srgbClr val="282828"/>
                    </a:gs>
                  </a:gsLst>
                  <a:lin ang="0" scaled="1"/>
                </a:gradFill>
                <a:latin typeface="Segoe UI Semibold"/>
                <a:cs typeface="Segoe UI Semibold"/>
              </a:rPr>
              <a:t>Route through CASB</a:t>
            </a:r>
          </a:p>
        </p:txBody>
      </p:sp>
      <p:grpSp>
        <p:nvGrpSpPr>
          <p:cNvPr id="189" name="Group 188">
            <a:extLst>
              <a:ext uri="{FF2B5EF4-FFF2-40B4-BE49-F238E27FC236}">
                <a16:creationId xmlns:a16="http://schemas.microsoft.com/office/drawing/2014/main" id="{25659956-1852-407B-AEE4-EDA92920F9D2}"/>
              </a:ext>
            </a:extLst>
          </p:cNvPr>
          <p:cNvGrpSpPr/>
          <p:nvPr/>
        </p:nvGrpSpPr>
        <p:grpSpPr>
          <a:xfrm>
            <a:off x="9214608" y="2334713"/>
            <a:ext cx="880995" cy="880995"/>
            <a:chOff x="8046234" y="2294010"/>
            <a:chExt cx="1002445" cy="1002445"/>
          </a:xfrm>
        </p:grpSpPr>
        <p:sp>
          <p:nvSpPr>
            <p:cNvPr id="190" name="Oval 189">
              <a:extLst>
                <a:ext uri="{FF2B5EF4-FFF2-40B4-BE49-F238E27FC236}">
                  <a16:creationId xmlns:a16="http://schemas.microsoft.com/office/drawing/2014/main" id="{BA58F444-F4B6-477C-ACD3-22C9181F8E62}"/>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91" name="Group 190">
              <a:extLst>
                <a:ext uri="{FF2B5EF4-FFF2-40B4-BE49-F238E27FC236}">
                  <a16:creationId xmlns:a16="http://schemas.microsoft.com/office/drawing/2014/main" id="{AC6412EC-6EA9-4171-9D7B-B96CD60C62A6}"/>
                </a:ext>
              </a:extLst>
            </p:cNvPr>
            <p:cNvGrpSpPr/>
            <p:nvPr/>
          </p:nvGrpSpPr>
          <p:grpSpPr>
            <a:xfrm>
              <a:off x="8340067" y="2626254"/>
              <a:ext cx="414778" cy="337787"/>
              <a:chOff x="19906669" y="4851200"/>
              <a:chExt cx="362764" cy="295432"/>
            </a:xfrm>
          </p:grpSpPr>
          <p:sp>
            <p:nvSpPr>
              <p:cNvPr id="192" name="Freeform 161">
                <a:extLst>
                  <a:ext uri="{FF2B5EF4-FFF2-40B4-BE49-F238E27FC236}">
                    <a16:creationId xmlns:a16="http://schemas.microsoft.com/office/drawing/2014/main" id="{F07F4311-083F-4355-ACB3-C5D4BF0AE5E7}"/>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sp>
            <p:nvSpPr>
              <p:cNvPr id="193" name="Freeform 163">
                <a:extLst>
                  <a:ext uri="{FF2B5EF4-FFF2-40B4-BE49-F238E27FC236}">
                    <a16:creationId xmlns:a16="http://schemas.microsoft.com/office/drawing/2014/main" id="{0C6E9A1F-837C-4B9B-A3D2-32C61209389D}"/>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grpSp>
      </p:grpSp>
      <p:grpSp>
        <p:nvGrpSpPr>
          <p:cNvPr id="194" name="Group 193">
            <a:extLst>
              <a:ext uri="{FF2B5EF4-FFF2-40B4-BE49-F238E27FC236}">
                <a16:creationId xmlns:a16="http://schemas.microsoft.com/office/drawing/2014/main" id="{5CD77D0B-BC24-44D2-98E7-00587AC619E3}"/>
              </a:ext>
            </a:extLst>
          </p:cNvPr>
          <p:cNvGrpSpPr/>
          <p:nvPr/>
        </p:nvGrpSpPr>
        <p:grpSpPr>
          <a:xfrm>
            <a:off x="9214608" y="3806723"/>
            <a:ext cx="880995" cy="880995"/>
            <a:chOff x="8046234" y="3992399"/>
            <a:chExt cx="1002445" cy="1002445"/>
          </a:xfrm>
        </p:grpSpPr>
        <p:sp>
          <p:nvSpPr>
            <p:cNvPr id="195" name="Oval 194">
              <a:extLst>
                <a:ext uri="{FF2B5EF4-FFF2-40B4-BE49-F238E27FC236}">
                  <a16:creationId xmlns:a16="http://schemas.microsoft.com/office/drawing/2014/main" id="{E7831007-317F-4435-A830-A7465AA27BB3}"/>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96" name="Group 4">
              <a:extLst>
                <a:ext uri="{FF2B5EF4-FFF2-40B4-BE49-F238E27FC236}">
                  <a16:creationId xmlns:a16="http://schemas.microsoft.com/office/drawing/2014/main" id="{20ACB8A7-E837-42B8-BA4C-8A86FFF531F7}"/>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197" name="Freeform 5">
                <a:extLst>
                  <a:ext uri="{FF2B5EF4-FFF2-40B4-BE49-F238E27FC236}">
                    <a16:creationId xmlns:a16="http://schemas.microsoft.com/office/drawing/2014/main" id="{05BEABDE-FF8E-41C5-BC7D-0B0BE8849BE8}"/>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98" name="Freeform 6">
                <a:extLst>
                  <a:ext uri="{FF2B5EF4-FFF2-40B4-BE49-F238E27FC236}">
                    <a16:creationId xmlns:a16="http://schemas.microsoft.com/office/drawing/2014/main" id="{8D1DDCE7-2073-4263-91CF-30B172C8C192}"/>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99" name="Freeform 7">
                <a:extLst>
                  <a:ext uri="{FF2B5EF4-FFF2-40B4-BE49-F238E27FC236}">
                    <a16:creationId xmlns:a16="http://schemas.microsoft.com/office/drawing/2014/main" id="{A31ECDA3-A6E9-424E-97A0-F1382683BB54}"/>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200" name="Freeform 8">
                <a:extLst>
                  <a:ext uri="{FF2B5EF4-FFF2-40B4-BE49-F238E27FC236}">
                    <a16:creationId xmlns:a16="http://schemas.microsoft.com/office/drawing/2014/main" id="{80E80A78-E58D-4EFF-A5AE-FC372CDB0ECD}"/>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grpSp>
      <p:sp>
        <p:nvSpPr>
          <p:cNvPr id="202" name="Oval 201">
            <a:extLst>
              <a:ext uri="{FF2B5EF4-FFF2-40B4-BE49-F238E27FC236}">
                <a16:creationId xmlns:a16="http://schemas.microsoft.com/office/drawing/2014/main" id="{DEDA30E2-E54A-48B5-B581-E26D40878514}"/>
              </a:ext>
            </a:extLst>
          </p:cNvPr>
          <p:cNvSpPr/>
          <p:nvPr/>
        </p:nvSpPr>
        <p:spPr bwMode="auto">
          <a:xfrm>
            <a:off x="9214608" y="5278732"/>
            <a:ext cx="880995" cy="88099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defRPr/>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204" name="TextBox 203">
            <a:extLst>
              <a:ext uri="{FF2B5EF4-FFF2-40B4-BE49-F238E27FC236}">
                <a16:creationId xmlns:a16="http://schemas.microsoft.com/office/drawing/2014/main" id="{D706487F-B9A5-4BAD-92AD-760593E0A7ED}"/>
              </a:ext>
            </a:extLst>
          </p:cNvPr>
          <p:cNvSpPr txBox="1"/>
          <p:nvPr/>
        </p:nvSpPr>
        <p:spPr>
          <a:xfrm>
            <a:off x="4895517" y="6225476"/>
            <a:ext cx="2379069"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Azure Sentinel and</a:t>
            </a:r>
            <a:br>
              <a:rPr lang="en-US" sz="1372" b="1" spc="-40">
                <a:solidFill>
                  <a:srgbClr val="269AED"/>
                </a:solidFill>
                <a:latin typeface="Segoe UI" panose="020B0502040204020203" pitchFamily="34" charset="0"/>
                <a:cs typeface="Segoe UI" panose="020B0502040204020203" pitchFamily="34" charset="0"/>
              </a:rPr>
            </a:br>
            <a:r>
              <a:rPr lang="en-US" sz="1372" b="1" spc="-40">
                <a:solidFill>
                  <a:srgbClr val="269AED"/>
                </a:solidFill>
                <a:latin typeface="Segoe UI" panose="020B0502040204020203" pitchFamily="34" charset="0"/>
                <a:cs typeface="Segoe UI" panose="020B0502040204020203" pitchFamily="34" charset="0"/>
              </a:rPr>
              <a:t>Microsoft Defender XDR</a:t>
            </a:r>
          </a:p>
        </p:txBody>
      </p:sp>
      <p:sp>
        <p:nvSpPr>
          <p:cNvPr id="205" name="Freeform: Shape 204">
            <a:extLst>
              <a:ext uri="{FF2B5EF4-FFF2-40B4-BE49-F238E27FC236}">
                <a16:creationId xmlns:a16="http://schemas.microsoft.com/office/drawing/2014/main" id="{31758011-E176-4938-8473-0BE56AFA7919}"/>
              </a:ext>
            </a:extLst>
          </p:cNvPr>
          <p:cNvSpPr/>
          <p:nvPr/>
        </p:nvSpPr>
        <p:spPr bwMode="auto">
          <a:xfrm rot="10800000">
            <a:off x="568248" y="5338773"/>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06" name="Freeform: Shape 205">
            <a:extLst>
              <a:ext uri="{FF2B5EF4-FFF2-40B4-BE49-F238E27FC236}">
                <a16:creationId xmlns:a16="http://schemas.microsoft.com/office/drawing/2014/main" id="{3CF5004E-D446-4575-8389-B33458F6A63E}"/>
              </a:ext>
            </a:extLst>
          </p:cNvPr>
          <p:cNvSpPr/>
          <p:nvPr/>
        </p:nvSpPr>
        <p:spPr bwMode="auto">
          <a:xfrm>
            <a:off x="4879234" y="5855940"/>
            <a:ext cx="2412199" cy="835816"/>
          </a:xfrm>
          <a:custGeom>
            <a:avLst/>
            <a:gdLst>
              <a:gd name="connsiteX0" fmla="*/ 1206270 w 2412542"/>
              <a:gd name="connsiteY0" fmla="*/ 0 h 597205"/>
              <a:gd name="connsiteX1" fmla="*/ 1404886 w 2412542"/>
              <a:gd name="connsiteY1" fmla="*/ 184327 h 597205"/>
              <a:gd name="connsiteX2" fmla="*/ 1480000 w 2412542"/>
              <a:gd name="connsiteY2" fmla="*/ 183892 h 597205"/>
              <a:gd name="connsiteX3" fmla="*/ 2322261 w 2412542"/>
              <a:gd name="connsiteY3" fmla="*/ 183892 h 597205"/>
              <a:gd name="connsiteX4" fmla="*/ 2412542 w 2412542"/>
              <a:gd name="connsiteY4" fmla="*/ 233996 h 597205"/>
              <a:gd name="connsiteX5" fmla="*/ 2412542 w 2412542"/>
              <a:gd name="connsiteY5" fmla="*/ 546982 h 597205"/>
              <a:gd name="connsiteX6" fmla="*/ 2322261 w 2412542"/>
              <a:gd name="connsiteY6" fmla="*/ 597086 h 597205"/>
              <a:gd name="connsiteX7" fmla="*/ 1462845 w 2412542"/>
              <a:gd name="connsiteY7" fmla="*/ 597086 h 597205"/>
              <a:gd name="connsiteX8" fmla="*/ 1206271 w 2412542"/>
              <a:gd name="connsiteY8" fmla="*/ 597205 h 597205"/>
              <a:gd name="connsiteX9" fmla="*/ 949697 w 2412542"/>
              <a:gd name="connsiteY9" fmla="*/ 597086 h 597205"/>
              <a:gd name="connsiteX10" fmla="*/ 90281 w 2412542"/>
              <a:gd name="connsiteY10" fmla="*/ 597086 h 597205"/>
              <a:gd name="connsiteX11" fmla="*/ 0 w 2412542"/>
              <a:gd name="connsiteY11" fmla="*/ 546982 h 597205"/>
              <a:gd name="connsiteX12" fmla="*/ 0 w 2412542"/>
              <a:gd name="connsiteY12" fmla="*/ 233996 h 597205"/>
              <a:gd name="connsiteX13" fmla="*/ 90281 w 2412542"/>
              <a:gd name="connsiteY13" fmla="*/ 183892 h 597205"/>
              <a:gd name="connsiteX14" fmla="*/ 932545 w 2412542"/>
              <a:gd name="connsiteY14" fmla="*/ 183892 h 597205"/>
              <a:gd name="connsiteX15" fmla="*/ 1007654 w 2412542"/>
              <a:gd name="connsiteY15" fmla="*/ 184327 h 5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2542" h="597205">
                <a:moveTo>
                  <a:pt x="1206270" y="0"/>
                </a:moveTo>
                <a:lnTo>
                  <a:pt x="1404886" y="184327"/>
                </a:lnTo>
                <a:lnTo>
                  <a:pt x="1480000" y="183892"/>
                </a:lnTo>
                <a:lnTo>
                  <a:pt x="2322261" y="183892"/>
                </a:lnTo>
                <a:cubicBezTo>
                  <a:pt x="2372122" y="183892"/>
                  <a:pt x="2412542" y="206325"/>
                  <a:pt x="2412542" y="233996"/>
                </a:cubicBezTo>
                <a:lnTo>
                  <a:pt x="2412542" y="546982"/>
                </a:lnTo>
                <a:cubicBezTo>
                  <a:pt x="2412542" y="574654"/>
                  <a:pt x="2372122" y="597086"/>
                  <a:pt x="2322261" y="597086"/>
                </a:cubicBezTo>
                <a:lnTo>
                  <a:pt x="1462845" y="597086"/>
                </a:lnTo>
                <a:lnTo>
                  <a:pt x="1206271" y="597205"/>
                </a:lnTo>
                <a:lnTo>
                  <a:pt x="949697" y="597086"/>
                </a:lnTo>
                <a:lnTo>
                  <a:pt x="90281" y="597086"/>
                </a:lnTo>
                <a:cubicBezTo>
                  <a:pt x="40420" y="597086"/>
                  <a:pt x="0" y="574654"/>
                  <a:pt x="0" y="546982"/>
                </a:cubicBezTo>
                <a:lnTo>
                  <a:pt x="0" y="233996"/>
                </a:lnTo>
                <a:cubicBezTo>
                  <a:pt x="0" y="206325"/>
                  <a:pt x="40420" y="183892"/>
                  <a:pt x="90281" y="183892"/>
                </a:cubicBezTo>
                <a:lnTo>
                  <a:pt x="932545" y="183892"/>
                </a:lnTo>
                <a:lnTo>
                  <a:pt x="1007654" y="184327"/>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07" name="TextBox 206">
            <a:extLst>
              <a:ext uri="{FF2B5EF4-FFF2-40B4-BE49-F238E27FC236}">
                <a16:creationId xmlns:a16="http://schemas.microsoft.com/office/drawing/2014/main" id="{7774FC21-1A3E-4EC3-BB47-D75A3D8F7DC7}"/>
              </a:ext>
            </a:extLst>
          </p:cNvPr>
          <p:cNvSpPr txBox="1"/>
          <p:nvPr/>
        </p:nvSpPr>
        <p:spPr>
          <a:xfrm>
            <a:off x="10210199" y="3302150"/>
            <a:ext cx="1396584" cy="570156"/>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dirty="0">
                <a:solidFill>
                  <a:srgbClr val="269AED"/>
                </a:solidFill>
                <a:latin typeface="Segoe UI" panose="020B0502040204020203" pitchFamily="34" charset="0"/>
                <a:cs typeface="Segoe UI" panose="020B0502040204020203" pitchFamily="34" charset="0"/>
              </a:rPr>
              <a:t>Microsoft Defender for Cloud Apps</a:t>
            </a:r>
          </a:p>
        </p:txBody>
      </p:sp>
      <p:sp>
        <p:nvSpPr>
          <p:cNvPr id="208" name="Freeform: Shape 207">
            <a:extLst>
              <a:ext uri="{FF2B5EF4-FFF2-40B4-BE49-F238E27FC236}">
                <a16:creationId xmlns:a16="http://schemas.microsoft.com/office/drawing/2014/main" id="{C55B13CC-F1F8-4928-87BF-049334D28F65}"/>
              </a:ext>
            </a:extLst>
          </p:cNvPr>
          <p:cNvSpPr/>
          <p:nvPr/>
        </p:nvSpPr>
        <p:spPr bwMode="auto">
          <a:xfrm>
            <a:off x="9944049" y="3019358"/>
            <a:ext cx="1862912"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09" name="Freeform: Shape 208">
            <a:extLst>
              <a:ext uri="{FF2B5EF4-FFF2-40B4-BE49-F238E27FC236}">
                <a16:creationId xmlns:a16="http://schemas.microsoft.com/office/drawing/2014/main" id="{59194395-5E13-4EE0-B03C-B478AE9F537D}"/>
              </a:ext>
            </a:extLst>
          </p:cNvPr>
          <p:cNvSpPr/>
          <p:nvPr/>
        </p:nvSpPr>
        <p:spPr bwMode="auto">
          <a:xfrm>
            <a:off x="576402" y="3812627"/>
            <a:ext cx="1862912" cy="843487"/>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755159">
                <a:moveTo>
                  <a:pt x="931587" y="755159"/>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1587" y="755159"/>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0" name="TextBox 209">
            <a:extLst>
              <a:ext uri="{FF2B5EF4-FFF2-40B4-BE49-F238E27FC236}">
                <a16:creationId xmlns:a16="http://schemas.microsoft.com/office/drawing/2014/main" id="{DA819D9D-BC78-450C-95D5-E04C1225AA45}"/>
              </a:ext>
            </a:extLst>
          </p:cNvPr>
          <p:cNvSpPr txBox="1"/>
          <p:nvPr/>
        </p:nvSpPr>
        <p:spPr>
          <a:xfrm>
            <a:off x="614450" y="3978112"/>
            <a:ext cx="1744731"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Microsoft Defender for Endpoint </a:t>
            </a:r>
          </a:p>
        </p:txBody>
      </p:sp>
      <p:sp>
        <p:nvSpPr>
          <p:cNvPr id="211" name="Freeform: Shape 210">
            <a:extLst>
              <a:ext uri="{FF2B5EF4-FFF2-40B4-BE49-F238E27FC236}">
                <a16:creationId xmlns:a16="http://schemas.microsoft.com/office/drawing/2014/main" id="{EED5ACFE-693E-47CA-869D-57D4F9D4BE5B}"/>
              </a:ext>
            </a:extLst>
          </p:cNvPr>
          <p:cNvSpPr/>
          <p:nvPr/>
        </p:nvSpPr>
        <p:spPr bwMode="auto">
          <a:xfrm>
            <a:off x="10155866" y="5838088"/>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2" name="TextBox 211">
            <a:extLst>
              <a:ext uri="{FF2B5EF4-FFF2-40B4-BE49-F238E27FC236}">
                <a16:creationId xmlns:a16="http://schemas.microsoft.com/office/drawing/2014/main" id="{A32CDC34-13C4-468E-8F12-0DD6F911839E}"/>
              </a:ext>
            </a:extLst>
          </p:cNvPr>
          <p:cNvSpPr txBox="1"/>
          <p:nvPr/>
        </p:nvSpPr>
        <p:spPr>
          <a:xfrm>
            <a:off x="10336989" y="6187470"/>
            <a:ext cx="1015184"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a:solidFill>
                  <a:srgbClr val="269AED"/>
                </a:solidFill>
                <a:latin typeface="Segoe UI" panose="020B0502040204020203" pitchFamily="34" charset="0"/>
                <a:cs typeface="Segoe UI" panose="020B0502040204020203" pitchFamily="34" charset="0"/>
              </a:rPr>
              <a:t>Azure Networking</a:t>
            </a:r>
          </a:p>
        </p:txBody>
      </p:sp>
      <p:sp>
        <p:nvSpPr>
          <p:cNvPr id="213" name="Freeform: Shape 212">
            <a:extLst>
              <a:ext uri="{FF2B5EF4-FFF2-40B4-BE49-F238E27FC236}">
                <a16:creationId xmlns:a16="http://schemas.microsoft.com/office/drawing/2014/main" id="{8D4A57B1-285A-437F-82ED-F5F676B9E140}"/>
              </a:ext>
            </a:extLst>
          </p:cNvPr>
          <p:cNvSpPr/>
          <p:nvPr/>
        </p:nvSpPr>
        <p:spPr bwMode="auto">
          <a:xfrm>
            <a:off x="10172157" y="4589767"/>
            <a:ext cx="1467887" cy="852948"/>
          </a:xfrm>
          <a:custGeom>
            <a:avLst/>
            <a:gdLst>
              <a:gd name="connsiteX0" fmla="*/ 475696 w 1863176"/>
              <a:gd name="connsiteY0" fmla="*/ 0 h 853069"/>
              <a:gd name="connsiteX1" fmla="*/ 701720 w 1863176"/>
              <a:gd name="connsiteY1" fmla="*/ 210552 h 853069"/>
              <a:gd name="connsiteX2" fmla="*/ 720193 w 1863176"/>
              <a:gd name="connsiteY2" fmla="*/ 210552 h 853069"/>
              <a:gd name="connsiteX3" fmla="*/ 914053 w 1863176"/>
              <a:gd name="connsiteY3" fmla="*/ 212383 h 853069"/>
              <a:gd name="connsiteX4" fmla="*/ 1142985 w 1863176"/>
              <a:gd name="connsiteY4" fmla="*/ 210552 h 853069"/>
              <a:gd name="connsiteX5" fmla="*/ 1793453 w 1863176"/>
              <a:gd name="connsiteY5" fmla="*/ 210552 h 853069"/>
              <a:gd name="connsiteX6" fmla="*/ 1863176 w 1863176"/>
              <a:gd name="connsiteY6" fmla="*/ 288442 h 853069"/>
              <a:gd name="connsiteX7" fmla="*/ 1863176 w 1863176"/>
              <a:gd name="connsiteY7" fmla="*/ 774994 h 853069"/>
              <a:gd name="connsiteX8" fmla="*/ 1793453 w 1863176"/>
              <a:gd name="connsiteY8" fmla="*/ 852884 h 853069"/>
              <a:gd name="connsiteX9" fmla="*/ 1129737 w 1863176"/>
              <a:gd name="connsiteY9" fmla="*/ 852884 h 853069"/>
              <a:gd name="connsiteX10" fmla="*/ 931588 w 1863176"/>
              <a:gd name="connsiteY10" fmla="*/ 853069 h 853069"/>
              <a:gd name="connsiteX11" fmla="*/ 733439 w 1863176"/>
              <a:gd name="connsiteY11" fmla="*/ 852884 h 853069"/>
              <a:gd name="connsiteX12" fmla="*/ 69723 w 1863176"/>
              <a:gd name="connsiteY12" fmla="*/ 852884 h 853069"/>
              <a:gd name="connsiteX13" fmla="*/ 0 w 1863176"/>
              <a:gd name="connsiteY13" fmla="*/ 774994 h 853069"/>
              <a:gd name="connsiteX14" fmla="*/ 0 w 1863176"/>
              <a:gd name="connsiteY14" fmla="*/ 288442 h 853069"/>
              <a:gd name="connsiteX15" fmla="*/ 69723 w 1863176"/>
              <a:gd name="connsiteY15" fmla="*/ 210552 h 853069"/>
              <a:gd name="connsiteX16" fmla="*/ 249671 w 1863176"/>
              <a:gd name="connsiteY16" fmla="*/ 210552 h 8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3176" h="853069">
                <a:moveTo>
                  <a:pt x="475696" y="0"/>
                </a:moveTo>
                <a:lnTo>
                  <a:pt x="701720" y="210552"/>
                </a:lnTo>
                <a:lnTo>
                  <a:pt x="720193" y="210552"/>
                </a:lnTo>
                <a:lnTo>
                  <a:pt x="914053" y="212383"/>
                </a:lnTo>
                <a:lnTo>
                  <a:pt x="1142985" y="210552"/>
                </a:lnTo>
                <a:lnTo>
                  <a:pt x="1793453" y="210552"/>
                </a:lnTo>
                <a:cubicBezTo>
                  <a:pt x="1831960" y="210552"/>
                  <a:pt x="1863176" y="245424"/>
                  <a:pt x="1863176" y="288442"/>
                </a:cubicBezTo>
                <a:lnTo>
                  <a:pt x="1863176" y="774994"/>
                </a:lnTo>
                <a:cubicBezTo>
                  <a:pt x="1863176" y="818011"/>
                  <a:pt x="1831960" y="852884"/>
                  <a:pt x="1793453" y="852884"/>
                </a:cubicBezTo>
                <a:lnTo>
                  <a:pt x="1129737" y="852884"/>
                </a:lnTo>
                <a:lnTo>
                  <a:pt x="931588" y="853069"/>
                </a:lnTo>
                <a:lnTo>
                  <a:pt x="733439" y="852884"/>
                </a:lnTo>
                <a:lnTo>
                  <a:pt x="69723" y="852884"/>
                </a:lnTo>
                <a:cubicBezTo>
                  <a:pt x="31216" y="852884"/>
                  <a:pt x="0" y="818011"/>
                  <a:pt x="0" y="774994"/>
                </a:cubicBezTo>
                <a:lnTo>
                  <a:pt x="0" y="288442"/>
                </a:lnTo>
                <a:cubicBezTo>
                  <a:pt x="0" y="245424"/>
                  <a:pt x="31216" y="210552"/>
                  <a:pt x="69723" y="210552"/>
                </a:cubicBezTo>
                <a:lnTo>
                  <a:pt x="249671" y="210552"/>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4" name="TextBox 213">
            <a:extLst>
              <a:ext uri="{FF2B5EF4-FFF2-40B4-BE49-F238E27FC236}">
                <a16:creationId xmlns:a16="http://schemas.microsoft.com/office/drawing/2014/main" id="{19324FE3-095D-41EF-A1FA-3166340224CD}"/>
              </a:ext>
            </a:extLst>
          </p:cNvPr>
          <p:cNvSpPr txBox="1"/>
          <p:nvPr/>
        </p:nvSpPr>
        <p:spPr>
          <a:xfrm>
            <a:off x="10353279" y="4939148"/>
            <a:ext cx="1015184" cy="380175"/>
          </a:xfrm>
          <a:prstGeom prst="rect">
            <a:avLst/>
          </a:prstGeom>
          <a:noFill/>
        </p:spPr>
        <p:txBody>
          <a:bodyPr wrap="square" lIns="0" tIns="0" rIns="0" bIns="0" rtlCol="0">
            <a:spAutoFit/>
          </a:bodyPr>
          <a:lstStyle/>
          <a:p>
            <a:pPr algn="ctr" defTabSz="1242716">
              <a:lnSpc>
                <a:spcPct val="90000"/>
              </a:lnSpc>
              <a:spcAft>
                <a:spcPts val="800"/>
              </a:spcAft>
              <a:defRPr/>
            </a:pPr>
            <a:r>
              <a:rPr lang="en-US" sz="1372" b="1" spc="-40" dirty="0">
                <a:solidFill>
                  <a:srgbClr val="269AED"/>
                </a:solidFill>
                <a:latin typeface="Segoe UI" panose="020B0502040204020203" pitchFamily="34" charset="0"/>
                <a:cs typeface="Segoe UI" panose="020B0502040204020203" pitchFamily="34" charset="0"/>
              </a:rPr>
              <a:t>Azure Security</a:t>
            </a:r>
          </a:p>
        </p:txBody>
      </p:sp>
      <p:sp>
        <p:nvSpPr>
          <p:cNvPr id="2" name="Title 1">
            <a:extLst>
              <a:ext uri="{FF2B5EF4-FFF2-40B4-BE49-F238E27FC236}">
                <a16:creationId xmlns:a16="http://schemas.microsoft.com/office/drawing/2014/main" id="{FA42C0E6-0144-4311-BEBF-413BD5DEB48A}"/>
              </a:ext>
            </a:extLst>
          </p:cNvPr>
          <p:cNvSpPr>
            <a:spLocks noGrp="1"/>
          </p:cNvSpPr>
          <p:nvPr>
            <p:ph type="title"/>
          </p:nvPr>
        </p:nvSpPr>
        <p:spPr/>
        <p:txBody>
          <a:bodyPr>
            <a:normAutofit/>
          </a:bodyPr>
          <a:lstStyle/>
          <a:p>
            <a:r>
              <a:rPr lang="en-US"/>
              <a:t>Microsoft’s Zero Trust enabling technologies</a:t>
            </a:r>
          </a:p>
        </p:txBody>
      </p:sp>
      <p:grpSp>
        <p:nvGrpSpPr>
          <p:cNvPr id="4" name="Group 4">
            <a:extLst>
              <a:ext uri="{FF2B5EF4-FFF2-40B4-BE49-F238E27FC236}">
                <a16:creationId xmlns:a16="http://schemas.microsoft.com/office/drawing/2014/main" id="{3771C0AD-54D2-48DB-AB34-AC06C50BEB9F}"/>
              </a:ext>
            </a:extLst>
          </p:cNvPr>
          <p:cNvGrpSpPr>
            <a:grpSpLocks noChangeAspect="1"/>
          </p:cNvGrpSpPr>
          <p:nvPr/>
        </p:nvGrpSpPr>
        <p:grpSpPr bwMode="auto">
          <a:xfrm>
            <a:off x="5968385" y="1987874"/>
            <a:ext cx="291026" cy="291026"/>
            <a:chOff x="3835" y="1277"/>
            <a:chExt cx="187" cy="187"/>
          </a:xfrm>
        </p:grpSpPr>
        <p:sp>
          <p:nvSpPr>
            <p:cNvPr id="5" name="AutoShape 3">
              <a:extLst>
                <a:ext uri="{FF2B5EF4-FFF2-40B4-BE49-F238E27FC236}">
                  <a16:creationId xmlns:a16="http://schemas.microsoft.com/office/drawing/2014/main" id="{FDAD7F19-F84C-4F66-9CE8-5D2F7B9C4381}"/>
                </a:ext>
              </a:extLst>
            </p:cNvPr>
            <p:cNvSpPr>
              <a:spLocks noChangeAspect="1" noChangeArrowheads="1" noTextEdit="1"/>
            </p:cNvSpPr>
            <p:nvPr/>
          </p:nvSpPr>
          <p:spPr bwMode="auto">
            <a:xfrm>
              <a:off x="3835" y="1277"/>
              <a:ext cx="187"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6" name="Freeform 5">
              <a:extLst>
                <a:ext uri="{FF2B5EF4-FFF2-40B4-BE49-F238E27FC236}">
                  <a16:creationId xmlns:a16="http://schemas.microsoft.com/office/drawing/2014/main" id="{056DF245-7B87-4985-BC2D-B4C6D7E5326D}"/>
                </a:ext>
              </a:extLst>
            </p:cNvPr>
            <p:cNvSpPr>
              <a:spLocks/>
            </p:cNvSpPr>
            <p:nvPr/>
          </p:nvSpPr>
          <p:spPr bwMode="auto">
            <a:xfrm>
              <a:off x="3848" y="130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7" name="Freeform 6">
              <a:extLst>
                <a:ext uri="{FF2B5EF4-FFF2-40B4-BE49-F238E27FC236}">
                  <a16:creationId xmlns:a16="http://schemas.microsoft.com/office/drawing/2014/main" id="{DD994854-A5B0-4D83-BF65-10D689BEB8D3}"/>
                </a:ext>
              </a:extLst>
            </p:cNvPr>
            <p:cNvSpPr>
              <a:spLocks/>
            </p:cNvSpPr>
            <p:nvPr/>
          </p:nvSpPr>
          <p:spPr bwMode="auto">
            <a:xfrm>
              <a:off x="3848" y="136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8" name="Freeform 7">
              <a:extLst>
                <a:ext uri="{FF2B5EF4-FFF2-40B4-BE49-F238E27FC236}">
                  <a16:creationId xmlns:a16="http://schemas.microsoft.com/office/drawing/2014/main" id="{3F41AB52-6B1E-44A2-8080-FD6E4B58E4F1}"/>
                </a:ext>
              </a:extLst>
            </p:cNvPr>
            <p:cNvSpPr>
              <a:spLocks/>
            </p:cNvSpPr>
            <p:nvPr/>
          </p:nvSpPr>
          <p:spPr bwMode="auto">
            <a:xfrm>
              <a:off x="3848" y="1415"/>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9" name="Freeform 8">
              <a:extLst>
                <a:ext uri="{FF2B5EF4-FFF2-40B4-BE49-F238E27FC236}">
                  <a16:creationId xmlns:a16="http://schemas.microsoft.com/office/drawing/2014/main" id="{FDD81C28-CD7F-449E-B5AE-CAE48EA067CA}"/>
                </a:ext>
              </a:extLst>
            </p:cNvPr>
            <p:cNvSpPr>
              <a:spLocks/>
            </p:cNvSpPr>
            <p:nvPr/>
          </p:nvSpPr>
          <p:spPr bwMode="auto">
            <a:xfrm>
              <a:off x="3965" y="1351"/>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0" name="Freeform 9">
              <a:extLst>
                <a:ext uri="{FF2B5EF4-FFF2-40B4-BE49-F238E27FC236}">
                  <a16:creationId xmlns:a16="http://schemas.microsoft.com/office/drawing/2014/main" id="{93EF75F8-EE1F-405D-8D93-D244EB46A092}"/>
                </a:ext>
              </a:extLst>
            </p:cNvPr>
            <p:cNvSpPr>
              <a:spLocks/>
            </p:cNvSpPr>
            <p:nvPr/>
          </p:nvSpPr>
          <p:spPr bwMode="auto">
            <a:xfrm>
              <a:off x="3965" y="1405"/>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1" name="Freeform 10">
              <a:extLst>
                <a:ext uri="{FF2B5EF4-FFF2-40B4-BE49-F238E27FC236}">
                  <a16:creationId xmlns:a16="http://schemas.microsoft.com/office/drawing/2014/main" id="{65F94493-A342-4565-8493-72AD05627F93}"/>
                </a:ext>
              </a:extLst>
            </p:cNvPr>
            <p:cNvSpPr>
              <a:spLocks/>
            </p:cNvSpPr>
            <p:nvPr/>
          </p:nvSpPr>
          <p:spPr bwMode="auto">
            <a:xfrm>
              <a:off x="3965" y="1298"/>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12" name="Group 13">
            <a:extLst>
              <a:ext uri="{FF2B5EF4-FFF2-40B4-BE49-F238E27FC236}">
                <a16:creationId xmlns:a16="http://schemas.microsoft.com/office/drawing/2014/main" id="{A5BB3D6B-CDC1-4562-AECF-6AECFB8BE9A9}"/>
              </a:ext>
            </a:extLst>
          </p:cNvPr>
          <p:cNvGrpSpPr>
            <a:grpSpLocks noChangeAspect="1"/>
          </p:cNvGrpSpPr>
          <p:nvPr/>
        </p:nvGrpSpPr>
        <p:grpSpPr bwMode="auto">
          <a:xfrm>
            <a:off x="5954378" y="4737843"/>
            <a:ext cx="305033" cy="303478"/>
            <a:chOff x="3826" y="3044"/>
            <a:chExt cx="196" cy="195"/>
          </a:xfrm>
        </p:grpSpPr>
        <p:sp>
          <p:nvSpPr>
            <p:cNvPr id="13" name="AutoShape 12">
              <a:extLst>
                <a:ext uri="{FF2B5EF4-FFF2-40B4-BE49-F238E27FC236}">
                  <a16:creationId xmlns:a16="http://schemas.microsoft.com/office/drawing/2014/main" id="{668B2016-63DF-426A-8A05-9985F9169974}"/>
                </a:ext>
              </a:extLst>
            </p:cNvPr>
            <p:cNvSpPr>
              <a:spLocks noChangeAspect="1" noChangeArrowheads="1" noTextEdit="1"/>
            </p:cNvSpPr>
            <p:nvPr/>
          </p:nvSpPr>
          <p:spPr bwMode="auto">
            <a:xfrm>
              <a:off x="3826" y="3044"/>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4" name="Freeform 14">
              <a:extLst>
                <a:ext uri="{FF2B5EF4-FFF2-40B4-BE49-F238E27FC236}">
                  <a16:creationId xmlns:a16="http://schemas.microsoft.com/office/drawing/2014/main" id="{0EB686BA-7176-46AD-A4B3-C770EC317164}"/>
                </a:ext>
              </a:extLst>
            </p:cNvPr>
            <p:cNvSpPr>
              <a:spLocks/>
            </p:cNvSpPr>
            <p:nvPr/>
          </p:nvSpPr>
          <p:spPr bwMode="auto">
            <a:xfrm>
              <a:off x="3904" y="3147"/>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5" name="Freeform 15">
              <a:extLst>
                <a:ext uri="{FF2B5EF4-FFF2-40B4-BE49-F238E27FC236}">
                  <a16:creationId xmlns:a16="http://schemas.microsoft.com/office/drawing/2014/main" id="{2A56A756-6B77-4CE5-A2CA-86802999909D}"/>
                </a:ext>
              </a:extLst>
            </p:cNvPr>
            <p:cNvSpPr>
              <a:spLocks/>
            </p:cNvSpPr>
            <p:nvPr/>
          </p:nvSpPr>
          <p:spPr bwMode="auto">
            <a:xfrm>
              <a:off x="3904" y="3098"/>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6" name="Freeform 16">
              <a:extLst>
                <a:ext uri="{FF2B5EF4-FFF2-40B4-BE49-F238E27FC236}">
                  <a16:creationId xmlns:a16="http://schemas.microsoft.com/office/drawing/2014/main" id="{01CD2FEC-5504-48DC-A8AF-4C72FD70D0C1}"/>
                </a:ext>
              </a:extLst>
            </p:cNvPr>
            <p:cNvSpPr>
              <a:spLocks/>
            </p:cNvSpPr>
            <p:nvPr/>
          </p:nvSpPr>
          <p:spPr bwMode="auto">
            <a:xfrm>
              <a:off x="3847" y="3114"/>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7" name="Freeform 17">
              <a:extLst>
                <a:ext uri="{FF2B5EF4-FFF2-40B4-BE49-F238E27FC236}">
                  <a16:creationId xmlns:a16="http://schemas.microsoft.com/office/drawing/2014/main" id="{A6BA8B0F-1657-4C54-82AB-B75B25A15909}"/>
                </a:ext>
              </a:extLst>
            </p:cNvPr>
            <p:cNvSpPr>
              <a:spLocks/>
            </p:cNvSpPr>
            <p:nvPr/>
          </p:nvSpPr>
          <p:spPr bwMode="auto">
            <a:xfrm>
              <a:off x="3956" y="3060"/>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8" name="Freeform 18">
              <a:extLst>
                <a:ext uri="{FF2B5EF4-FFF2-40B4-BE49-F238E27FC236}">
                  <a16:creationId xmlns:a16="http://schemas.microsoft.com/office/drawing/2014/main" id="{A31DFF52-E99E-413A-B01A-39757F17B27A}"/>
                </a:ext>
              </a:extLst>
            </p:cNvPr>
            <p:cNvSpPr>
              <a:spLocks/>
            </p:cNvSpPr>
            <p:nvPr/>
          </p:nvSpPr>
          <p:spPr bwMode="auto">
            <a:xfrm>
              <a:off x="3956" y="3169"/>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19" name="Group 21">
            <a:extLst>
              <a:ext uri="{FF2B5EF4-FFF2-40B4-BE49-F238E27FC236}">
                <a16:creationId xmlns:a16="http://schemas.microsoft.com/office/drawing/2014/main" id="{68759235-16C7-4F36-8C94-8FE96957AF39}"/>
              </a:ext>
            </a:extLst>
          </p:cNvPr>
          <p:cNvGrpSpPr>
            <a:grpSpLocks noChangeAspect="1"/>
          </p:cNvGrpSpPr>
          <p:nvPr/>
        </p:nvGrpSpPr>
        <p:grpSpPr bwMode="auto">
          <a:xfrm>
            <a:off x="9452925" y="5517547"/>
            <a:ext cx="403080" cy="403079"/>
            <a:chOff x="6074" y="3545"/>
            <a:chExt cx="259" cy="259"/>
          </a:xfrm>
        </p:grpSpPr>
        <p:sp>
          <p:nvSpPr>
            <p:cNvPr id="20" name="AutoShape 20">
              <a:extLst>
                <a:ext uri="{FF2B5EF4-FFF2-40B4-BE49-F238E27FC236}">
                  <a16:creationId xmlns:a16="http://schemas.microsoft.com/office/drawing/2014/main" id="{94DD26B6-8CA3-4492-816A-F5EA88810944}"/>
                </a:ext>
              </a:extLst>
            </p:cNvPr>
            <p:cNvSpPr>
              <a:spLocks noChangeAspect="1" noChangeArrowheads="1" noTextEdit="1"/>
            </p:cNvSpPr>
            <p:nvPr/>
          </p:nvSpPr>
          <p:spPr bwMode="auto">
            <a:xfrm>
              <a:off x="6074" y="3545"/>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 name="Freeform 22">
              <a:extLst>
                <a:ext uri="{FF2B5EF4-FFF2-40B4-BE49-F238E27FC236}">
                  <a16:creationId xmlns:a16="http://schemas.microsoft.com/office/drawing/2014/main" id="{B5E3BB22-971D-41D6-BF48-08B08248CBF0}"/>
                </a:ext>
              </a:extLst>
            </p:cNvPr>
            <p:cNvSpPr>
              <a:spLocks noEditPoints="1"/>
            </p:cNvSpPr>
            <p:nvPr/>
          </p:nvSpPr>
          <p:spPr bwMode="auto">
            <a:xfrm>
              <a:off x="6074" y="3543"/>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2" name="Freeform 23">
              <a:extLst>
                <a:ext uri="{FF2B5EF4-FFF2-40B4-BE49-F238E27FC236}">
                  <a16:creationId xmlns:a16="http://schemas.microsoft.com/office/drawing/2014/main" id="{48F106CF-8819-4773-9BFD-CA8419DA5C70}"/>
                </a:ext>
              </a:extLst>
            </p:cNvPr>
            <p:cNvSpPr>
              <a:spLocks/>
            </p:cNvSpPr>
            <p:nvPr/>
          </p:nvSpPr>
          <p:spPr bwMode="auto">
            <a:xfrm>
              <a:off x="6092" y="3738"/>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3" name="Freeform 24">
              <a:extLst>
                <a:ext uri="{FF2B5EF4-FFF2-40B4-BE49-F238E27FC236}">
                  <a16:creationId xmlns:a16="http://schemas.microsoft.com/office/drawing/2014/main" id="{21C6ED56-1074-4432-B2AC-E811ADB72BB6}"/>
                </a:ext>
              </a:extLst>
            </p:cNvPr>
            <p:cNvSpPr>
              <a:spLocks/>
            </p:cNvSpPr>
            <p:nvPr/>
          </p:nvSpPr>
          <p:spPr bwMode="auto">
            <a:xfrm>
              <a:off x="6270" y="3738"/>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4" name="Freeform 25">
              <a:extLst>
                <a:ext uri="{FF2B5EF4-FFF2-40B4-BE49-F238E27FC236}">
                  <a16:creationId xmlns:a16="http://schemas.microsoft.com/office/drawing/2014/main" id="{57FAA5D2-45A9-4D19-843C-AED6EF204BE7}"/>
                </a:ext>
              </a:extLst>
            </p:cNvPr>
            <p:cNvSpPr>
              <a:spLocks/>
            </p:cNvSpPr>
            <p:nvPr/>
          </p:nvSpPr>
          <p:spPr bwMode="auto">
            <a:xfrm>
              <a:off x="6181" y="3559"/>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sp>
        <p:nvSpPr>
          <p:cNvPr id="25" name="Freeform: Shape 24">
            <a:extLst>
              <a:ext uri="{FF2B5EF4-FFF2-40B4-BE49-F238E27FC236}">
                <a16:creationId xmlns:a16="http://schemas.microsoft.com/office/drawing/2014/main" id="{D624FABB-FAEA-439C-ADD8-FC35347B1985}"/>
              </a:ext>
            </a:extLst>
          </p:cNvPr>
          <p:cNvSpPr/>
          <p:nvPr/>
        </p:nvSpPr>
        <p:spPr bwMode="auto">
          <a:xfrm rot="10800000">
            <a:off x="644628" y="2276125"/>
            <a:ext cx="1737000" cy="732989"/>
          </a:xfrm>
          <a:custGeom>
            <a:avLst/>
            <a:gdLst>
              <a:gd name="connsiteX0" fmla="*/ 931587 w 1863176"/>
              <a:gd name="connsiteY0" fmla="*/ 923720 h 923720"/>
              <a:gd name="connsiteX1" fmla="*/ 720191 w 1863176"/>
              <a:gd name="connsiteY1" fmla="*/ 743713 h 923720"/>
              <a:gd name="connsiteX2" fmla="*/ 69723 w 1863176"/>
              <a:gd name="connsiteY2" fmla="*/ 743713 h 923720"/>
              <a:gd name="connsiteX3" fmla="*/ 0 w 1863176"/>
              <a:gd name="connsiteY3" fmla="*/ 673990 h 923720"/>
              <a:gd name="connsiteX4" fmla="*/ 0 w 1863176"/>
              <a:gd name="connsiteY4" fmla="*/ 238450 h 923720"/>
              <a:gd name="connsiteX5" fmla="*/ 69723 w 1863176"/>
              <a:gd name="connsiteY5" fmla="*/ 168727 h 923720"/>
              <a:gd name="connsiteX6" fmla="*/ 733439 w 1863176"/>
              <a:gd name="connsiteY6" fmla="*/ 168727 h 923720"/>
              <a:gd name="connsiteX7" fmla="*/ 931588 w 1863176"/>
              <a:gd name="connsiteY7" fmla="*/ 0 h 923720"/>
              <a:gd name="connsiteX8" fmla="*/ 1129737 w 1863176"/>
              <a:gd name="connsiteY8" fmla="*/ 168727 h 923720"/>
              <a:gd name="connsiteX9" fmla="*/ 1793453 w 1863176"/>
              <a:gd name="connsiteY9" fmla="*/ 168727 h 923720"/>
              <a:gd name="connsiteX10" fmla="*/ 1863176 w 1863176"/>
              <a:gd name="connsiteY10" fmla="*/ 238450 h 923720"/>
              <a:gd name="connsiteX11" fmla="*/ 1863176 w 1863176"/>
              <a:gd name="connsiteY11" fmla="*/ 673990 h 923720"/>
              <a:gd name="connsiteX12" fmla="*/ 1793453 w 1863176"/>
              <a:gd name="connsiteY12" fmla="*/ 743713 h 923720"/>
              <a:gd name="connsiteX13" fmla="*/ 1142983 w 1863176"/>
              <a:gd name="connsiteY13" fmla="*/ 743713 h 923720"/>
              <a:gd name="connsiteX0" fmla="*/ 931587 w 1863176"/>
              <a:gd name="connsiteY0" fmla="*/ 800633 h 800633"/>
              <a:gd name="connsiteX1" fmla="*/ 720191 w 1863176"/>
              <a:gd name="connsiteY1" fmla="*/ 620626 h 800633"/>
              <a:gd name="connsiteX2" fmla="*/ 69723 w 1863176"/>
              <a:gd name="connsiteY2" fmla="*/ 620626 h 800633"/>
              <a:gd name="connsiteX3" fmla="*/ 0 w 1863176"/>
              <a:gd name="connsiteY3" fmla="*/ 550903 h 800633"/>
              <a:gd name="connsiteX4" fmla="*/ 0 w 1863176"/>
              <a:gd name="connsiteY4" fmla="*/ 115363 h 800633"/>
              <a:gd name="connsiteX5" fmla="*/ 69723 w 1863176"/>
              <a:gd name="connsiteY5" fmla="*/ 45640 h 800633"/>
              <a:gd name="connsiteX6" fmla="*/ 733439 w 1863176"/>
              <a:gd name="connsiteY6" fmla="*/ 45640 h 800633"/>
              <a:gd name="connsiteX7" fmla="*/ 931588 w 1863176"/>
              <a:gd name="connsiteY7" fmla="*/ 0 h 800633"/>
              <a:gd name="connsiteX8" fmla="*/ 1129737 w 1863176"/>
              <a:gd name="connsiteY8" fmla="*/ 45640 h 800633"/>
              <a:gd name="connsiteX9" fmla="*/ 1793453 w 1863176"/>
              <a:gd name="connsiteY9" fmla="*/ 45640 h 800633"/>
              <a:gd name="connsiteX10" fmla="*/ 1863176 w 1863176"/>
              <a:gd name="connsiteY10" fmla="*/ 115363 h 800633"/>
              <a:gd name="connsiteX11" fmla="*/ 1863176 w 1863176"/>
              <a:gd name="connsiteY11" fmla="*/ 550903 h 800633"/>
              <a:gd name="connsiteX12" fmla="*/ 1793453 w 1863176"/>
              <a:gd name="connsiteY12" fmla="*/ 620626 h 800633"/>
              <a:gd name="connsiteX13" fmla="*/ 1142983 w 1863176"/>
              <a:gd name="connsiteY13" fmla="*/ 620626 h 800633"/>
              <a:gd name="connsiteX14" fmla="*/ 931587 w 1863176"/>
              <a:gd name="connsiteY14" fmla="*/ 800633 h 800633"/>
              <a:gd name="connsiteX0" fmla="*/ 931587 w 1863176"/>
              <a:gd name="connsiteY0" fmla="*/ 755159 h 755159"/>
              <a:gd name="connsiteX1" fmla="*/ 720191 w 1863176"/>
              <a:gd name="connsiteY1" fmla="*/ 575152 h 755159"/>
              <a:gd name="connsiteX2" fmla="*/ 69723 w 1863176"/>
              <a:gd name="connsiteY2" fmla="*/ 575152 h 755159"/>
              <a:gd name="connsiteX3" fmla="*/ 0 w 1863176"/>
              <a:gd name="connsiteY3" fmla="*/ 505429 h 755159"/>
              <a:gd name="connsiteX4" fmla="*/ 0 w 1863176"/>
              <a:gd name="connsiteY4" fmla="*/ 69889 h 755159"/>
              <a:gd name="connsiteX5" fmla="*/ 69723 w 1863176"/>
              <a:gd name="connsiteY5" fmla="*/ 166 h 755159"/>
              <a:gd name="connsiteX6" fmla="*/ 733439 w 1863176"/>
              <a:gd name="connsiteY6" fmla="*/ 166 h 755159"/>
              <a:gd name="connsiteX7" fmla="*/ 931588 w 1863176"/>
              <a:gd name="connsiteY7" fmla="*/ 0 h 755159"/>
              <a:gd name="connsiteX8" fmla="*/ 1129737 w 1863176"/>
              <a:gd name="connsiteY8" fmla="*/ 166 h 755159"/>
              <a:gd name="connsiteX9" fmla="*/ 1793453 w 1863176"/>
              <a:gd name="connsiteY9" fmla="*/ 166 h 755159"/>
              <a:gd name="connsiteX10" fmla="*/ 1863176 w 1863176"/>
              <a:gd name="connsiteY10" fmla="*/ 69889 h 755159"/>
              <a:gd name="connsiteX11" fmla="*/ 1863176 w 1863176"/>
              <a:gd name="connsiteY11" fmla="*/ 505429 h 755159"/>
              <a:gd name="connsiteX12" fmla="*/ 1793453 w 1863176"/>
              <a:gd name="connsiteY12" fmla="*/ 575152 h 755159"/>
              <a:gd name="connsiteX13" fmla="*/ 1142983 w 1863176"/>
              <a:gd name="connsiteY13" fmla="*/ 575152 h 755159"/>
              <a:gd name="connsiteX14" fmla="*/ 931587 w 1863176"/>
              <a:gd name="connsiteY14" fmla="*/ 755159 h 755159"/>
              <a:gd name="connsiteX0" fmla="*/ 939467 w 1863176"/>
              <a:gd name="connsiteY0" fmla="*/ 696343 h 696343"/>
              <a:gd name="connsiteX1" fmla="*/ 720191 w 1863176"/>
              <a:gd name="connsiteY1" fmla="*/ 575152 h 696343"/>
              <a:gd name="connsiteX2" fmla="*/ 69723 w 1863176"/>
              <a:gd name="connsiteY2" fmla="*/ 575152 h 696343"/>
              <a:gd name="connsiteX3" fmla="*/ 0 w 1863176"/>
              <a:gd name="connsiteY3" fmla="*/ 505429 h 696343"/>
              <a:gd name="connsiteX4" fmla="*/ 0 w 1863176"/>
              <a:gd name="connsiteY4" fmla="*/ 69889 h 696343"/>
              <a:gd name="connsiteX5" fmla="*/ 69723 w 1863176"/>
              <a:gd name="connsiteY5" fmla="*/ 166 h 696343"/>
              <a:gd name="connsiteX6" fmla="*/ 733439 w 1863176"/>
              <a:gd name="connsiteY6" fmla="*/ 166 h 696343"/>
              <a:gd name="connsiteX7" fmla="*/ 931588 w 1863176"/>
              <a:gd name="connsiteY7" fmla="*/ 0 h 696343"/>
              <a:gd name="connsiteX8" fmla="*/ 1129737 w 1863176"/>
              <a:gd name="connsiteY8" fmla="*/ 166 h 696343"/>
              <a:gd name="connsiteX9" fmla="*/ 1793453 w 1863176"/>
              <a:gd name="connsiteY9" fmla="*/ 166 h 696343"/>
              <a:gd name="connsiteX10" fmla="*/ 1863176 w 1863176"/>
              <a:gd name="connsiteY10" fmla="*/ 69889 h 696343"/>
              <a:gd name="connsiteX11" fmla="*/ 1863176 w 1863176"/>
              <a:gd name="connsiteY11" fmla="*/ 505429 h 696343"/>
              <a:gd name="connsiteX12" fmla="*/ 1793453 w 1863176"/>
              <a:gd name="connsiteY12" fmla="*/ 575152 h 696343"/>
              <a:gd name="connsiteX13" fmla="*/ 1142983 w 1863176"/>
              <a:gd name="connsiteY13" fmla="*/ 575152 h 696343"/>
              <a:gd name="connsiteX14" fmla="*/ 939467 w 1863176"/>
              <a:gd name="connsiteY14" fmla="*/ 696343 h 69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3176" h="696343">
                <a:moveTo>
                  <a:pt x="939467" y="696343"/>
                </a:moveTo>
                <a:lnTo>
                  <a:pt x="720191" y="575152"/>
                </a:lnTo>
                <a:lnTo>
                  <a:pt x="69723" y="575152"/>
                </a:lnTo>
                <a:cubicBezTo>
                  <a:pt x="31216" y="575152"/>
                  <a:pt x="0" y="543936"/>
                  <a:pt x="0" y="505429"/>
                </a:cubicBezTo>
                <a:lnTo>
                  <a:pt x="0" y="69889"/>
                </a:lnTo>
                <a:cubicBezTo>
                  <a:pt x="0" y="31382"/>
                  <a:pt x="31216" y="166"/>
                  <a:pt x="69723" y="166"/>
                </a:cubicBezTo>
                <a:lnTo>
                  <a:pt x="733439" y="166"/>
                </a:lnTo>
                <a:lnTo>
                  <a:pt x="931588" y="0"/>
                </a:lnTo>
                <a:lnTo>
                  <a:pt x="1129737" y="166"/>
                </a:lnTo>
                <a:lnTo>
                  <a:pt x="1793453" y="166"/>
                </a:lnTo>
                <a:cubicBezTo>
                  <a:pt x="1831960" y="166"/>
                  <a:pt x="1863176" y="31382"/>
                  <a:pt x="1863176" y="69889"/>
                </a:cubicBezTo>
                <a:lnTo>
                  <a:pt x="1863176" y="505429"/>
                </a:lnTo>
                <a:cubicBezTo>
                  <a:pt x="1863176" y="543936"/>
                  <a:pt x="1831960" y="575152"/>
                  <a:pt x="1793453" y="575152"/>
                </a:cubicBezTo>
                <a:lnTo>
                  <a:pt x="1142983" y="575152"/>
                </a:lnTo>
                <a:lnTo>
                  <a:pt x="939467" y="696343"/>
                </a:lnTo>
                <a:close/>
              </a:path>
            </a:pathLst>
          </a:custGeom>
          <a:ln w="25400" cap="rnd">
            <a:solidFill>
              <a:schemeClr val="bg1">
                <a:lumMod val="85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103" name="TextBox 102">
            <a:extLst>
              <a:ext uri="{FF2B5EF4-FFF2-40B4-BE49-F238E27FC236}">
                <a16:creationId xmlns:a16="http://schemas.microsoft.com/office/drawing/2014/main" id="{AF1FCBC7-7DBF-4045-B85F-B7A130D53CF6}"/>
              </a:ext>
            </a:extLst>
          </p:cNvPr>
          <p:cNvSpPr txBox="1"/>
          <p:nvPr/>
        </p:nvSpPr>
        <p:spPr>
          <a:xfrm>
            <a:off x="708626" y="2437403"/>
            <a:ext cx="1770825" cy="514628"/>
          </a:xfrm>
          <a:prstGeom prst="rect">
            <a:avLst/>
          </a:prstGeom>
          <a:noFill/>
        </p:spPr>
        <p:txBody>
          <a:bodyPr wrap="square">
            <a:spAutoFit/>
          </a:bodyPr>
          <a:lstStyle/>
          <a:p>
            <a:r>
              <a:rPr lang="en-US" sz="1372" b="1" spc="-40" dirty="0">
                <a:solidFill>
                  <a:srgbClr val="269AED"/>
                </a:solidFill>
                <a:latin typeface="Segoe UI" panose="020B0502040204020203" pitchFamily="34" charset="0"/>
                <a:cs typeface="Segoe UI" panose="020B0502040204020203" pitchFamily="34" charset="0"/>
              </a:rPr>
              <a:t>Microsoft Defender for Identity</a:t>
            </a:r>
          </a:p>
        </p:txBody>
      </p:sp>
    </p:spTree>
    <p:extLst>
      <p:ext uri="{BB962C8B-B14F-4D97-AF65-F5344CB8AC3E}">
        <p14:creationId xmlns:p14="http://schemas.microsoft.com/office/powerpoint/2010/main" val="383418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F5074F-8BF6-47CB-B9E1-567E43B93D65}"/>
              </a:ext>
            </a:extLst>
          </p:cNvPr>
          <p:cNvSpPr/>
          <p:nvPr/>
        </p:nvSpPr>
        <p:spPr bwMode="auto">
          <a:xfrm>
            <a:off x="2918770" y="5870691"/>
            <a:ext cx="8859852" cy="723317"/>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endParaRPr lang="en-US" sz="1078">
              <a:solidFill>
                <a:srgbClr val="282828"/>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ACA35C1-032D-4EC5-A2E7-3244EF51ED97}"/>
              </a:ext>
            </a:extLst>
          </p:cNvPr>
          <p:cNvSpPr/>
          <p:nvPr/>
        </p:nvSpPr>
        <p:spPr bwMode="auto">
          <a:xfrm>
            <a:off x="2906346" y="4065529"/>
            <a:ext cx="8859852" cy="1488450"/>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endParaRPr lang="en-US" sz="1078">
              <a:solidFill>
                <a:srgbClr val="282828"/>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4D2312B9-F29E-43D6-9DC5-3C5E76534018}"/>
              </a:ext>
              <a:ext uri="{C183D7F6-B498-43B3-948B-1728B52AA6E4}">
                <adec:decorative xmlns:adec="http://schemas.microsoft.com/office/drawing/2017/decorative" val="1"/>
              </a:ext>
            </a:extLst>
          </p:cNvPr>
          <p:cNvCxnSpPr>
            <a:cxnSpLocks/>
          </p:cNvCxnSpPr>
          <p:nvPr/>
        </p:nvCxnSpPr>
        <p:spPr>
          <a:xfrm>
            <a:off x="426425" y="5682206"/>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427980" y="332736"/>
            <a:ext cx="11336039" cy="758022"/>
          </a:xfrm>
        </p:spPr>
        <p:txBody>
          <a:bodyPr/>
          <a:lstStyle/>
          <a:p>
            <a:r>
              <a:rPr lang="en-US"/>
              <a:t>Microsoft identity platform for developers</a:t>
            </a:r>
          </a:p>
        </p:txBody>
      </p:sp>
      <p:sp>
        <p:nvSpPr>
          <p:cNvPr id="18" name="Text Placeholder 17">
            <a:extLst>
              <a:ext uri="{FF2B5EF4-FFF2-40B4-BE49-F238E27FC236}">
                <a16:creationId xmlns:a16="http://schemas.microsoft.com/office/drawing/2014/main" id="{CD6BF969-20B3-4B44-AF89-EF1F24E546C3}"/>
              </a:ext>
            </a:extLst>
          </p:cNvPr>
          <p:cNvSpPr>
            <a:spLocks noGrp="1"/>
          </p:cNvSpPr>
          <p:nvPr>
            <p:ph type="body" sz="quarter" idx="12"/>
          </p:nvPr>
        </p:nvSpPr>
        <p:spPr>
          <a:xfrm>
            <a:off x="426424" y="1084164"/>
            <a:ext cx="11339774" cy="325865"/>
          </a:xfrm>
        </p:spPr>
        <p:txBody>
          <a:bodyPr vert="horz" wrap="square" lIns="0" tIns="0" rIns="0" bIns="0" rtlCol="0" anchor="t">
            <a:spAutoFit/>
          </a:bodyPr>
          <a:lstStyle/>
          <a:p>
            <a:r>
              <a:rPr lang="en-US" sz="2350">
                <a:solidFill>
                  <a:schemeClr val="accent1"/>
                </a:solidFill>
                <a:cs typeface="Segoe UI"/>
              </a:rPr>
              <a:t>Build applications and integrate identity with one unified toolkit</a:t>
            </a:r>
            <a:endParaRPr lang="en-US" sz="2353">
              <a:solidFill>
                <a:schemeClr val="accent1"/>
              </a:solidFill>
            </a:endParaRPr>
          </a:p>
        </p:txBody>
      </p:sp>
      <p:pic>
        <p:nvPicPr>
          <p:cNvPr id="10" name="Picture 9" descr="A close up of a sign&#10;&#10;Description automatically generated">
            <a:extLst>
              <a:ext uri="{FF2B5EF4-FFF2-40B4-BE49-F238E27FC236}">
                <a16:creationId xmlns:a16="http://schemas.microsoft.com/office/drawing/2014/main" id="{6636DED6-170C-47DA-BB87-F439DD59ED2A}"/>
              </a:ext>
            </a:extLst>
          </p:cNvPr>
          <p:cNvPicPr>
            <a:picLocks noChangeAspect="1"/>
          </p:cNvPicPr>
          <p:nvPr/>
        </p:nvPicPr>
        <p:blipFill>
          <a:blip r:embed="rId3"/>
          <a:stretch>
            <a:fillRect/>
          </a:stretch>
        </p:blipFill>
        <p:spPr>
          <a:xfrm>
            <a:off x="4248041" y="5981249"/>
            <a:ext cx="461854" cy="459985"/>
          </a:xfrm>
          <a:prstGeom prst="rect">
            <a:avLst/>
          </a:prstGeom>
        </p:spPr>
      </p:pic>
      <p:pic>
        <p:nvPicPr>
          <p:cNvPr id="1026" name="Picture 2" descr="SCIM: System for Cross-domain Identity Management">
            <a:extLst>
              <a:ext uri="{FF2B5EF4-FFF2-40B4-BE49-F238E27FC236}">
                <a16:creationId xmlns:a16="http://schemas.microsoft.com/office/drawing/2014/main" id="{F315731A-D4D4-46DB-9485-C41A0B078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966" y="6065814"/>
            <a:ext cx="941175" cy="319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5B2C66-8BD2-4758-9C35-DCFE74152D7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4993" y="6065816"/>
            <a:ext cx="1657308" cy="319993"/>
          </a:xfrm>
          <a:prstGeom prst="rect">
            <a:avLst/>
          </a:prstGeom>
        </p:spPr>
      </p:pic>
      <p:cxnSp>
        <p:nvCxnSpPr>
          <p:cNvPr id="22" name="Straight Connector 21">
            <a:extLst>
              <a:ext uri="{FF2B5EF4-FFF2-40B4-BE49-F238E27FC236}">
                <a16:creationId xmlns:a16="http://schemas.microsoft.com/office/drawing/2014/main" id="{5B294757-68DA-4660-889F-BCB6FC104220}"/>
              </a:ext>
            </a:extLst>
          </p:cNvPr>
          <p:cNvCxnSpPr>
            <a:cxnSpLocks/>
          </p:cNvCxnSpPr>
          <p:nvPr/>
        </p:nvCxnSpPr>
        <p:spPr>
          <a:xfrm>
            <a:off x="426425" y="3922324"/>
            <a:ext cx="11339773"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99A871F7-13E1-4DC6-A3E0-C17AFCEBAEDE}"/>
              </a:ext>
            </a:extLst>
          </p:cNvPr>
          <p:cNvSpPr/>
          <p:nvPr/>
        </p:nvSpPr>
        <p:spPr bwMode="auto">
          <a:xfrm>
            <a:off x="88402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a:solidFill>
                  <a:srgbClr val="282828"/>
                </a:solidFill>
                <a:latin typeface="Segoe UI"/>
                <a:cs typeface="Segoe UI" pitchFamily="34" charset="0"/>
              </a:rPr>
              <a:t>Microsoft Authentication Libraries</a:t>
            </a:r>
          </a:p>
          <a:p>
            <a:pPr algn="ctr" defTabSz="914102" fontAlgn="base">
              <a:lnSpc>
                <a:spcPct val="90000"/>
              </a:lnSpc>
              <a:spcBef>
                <a:spcPct val="0"/>
              </a:spcBef>
              <a:spcAft>
                <a:spcPct val="0"/>
              </a:spcAft>
            </a:pPr>
            <a:r>
              <a:rPr lang="en-US" sz="1078">
                <a:solidFill>
                  <a:srgbClr val="282828"/>
                </a:solidFill>
                <a:latin typeface="Segoe UI"/>
                <a:ea typeface="Segoe UI" pitchFamily="34" charset="0"/>
                <a:cs typeface="Segoe UI" pitchFamily="34" charset="0"/>
              </a:rPr>
              <a:t>For clients and services</a:t>
            </a:r>
          </a:p>
        </p:txBody>
      </p:sp>
      <p:sp>
        <p:nvSpPr>
          <p:cNvPr id="39" name="Rectangle 38">
            <a:extLst>
              <a:ext uri="{FF2B5EF4-FFF2-40B4-BE49-F238E27FC236}">
                <a16:creationId xmlns:a16="http://schemas.microsoft.com/office/drawing/2014/main" id="{BB5F7D0B-A536-4C34-B5C3-6ED0BB653EB4}"/>
              </a:ext>
            </a:extLst>
          </p:cNvPr>
          <p:cNvSpPr/>
          <p:nvPr/>
        </p:nvSpPr>
        <p:spPr bwMode="auto">
          <a:xfrm>
            <a:off x="2908005" y="1715285"/>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dirty="0">
                <a:solidFill>
                  <a:srgbClr val="282828"/>
                </a:solidFill>
                <a:cs typeface="Segoe UI" pitchFamily="34" charset="0"/>
              </a:rPr>
              <a:t>OIDC Certified Endpoints</a:t>
            </a:r>
          </a:p>
        </p:txBody>
      </p:sp>
      <p:sp>
        <p:nvSpPr>
          <p:cNvPr id="111" name="Rectangle 110">
            <a:extLst>
              <a:ext uri="{FF2B5EF4-FFF2-40B4-BE49-F238E27FC236}">
                <a16:creationId xmlns:a16="http://schemas.microsoft.com/office/drawing/2014/main" id="{DE594CBB-C503-44C1-B7F8-68B80761026C}"/>
              </a:ext>
            </a:extLst>
          </p:cNvPr>
          <p:cNvSpPr/>
          <p:nvPr/>
        </p:nvSpPr>
        <p:spPr bwMode="auto">
          <a:xfrm>
            <a:off x="8840205" y="2800763"/>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dirty="0">
                <a:solidFill>
                  <a:srgbClr val="282828"/>
                </a:solidFill>
                <a:latin typeface="Segoe UI"/>
                <a:cs typeface="Segoe UI" pitchFamily="34" charset="0"/>
              </a:rPr>
              <a:t>Azure portal and Microsoft Graph APIs</a:t>
            </a:r>
          </a:p>
        </p:txBody>
      </p:sp>
      <p:sp>
        <p:nvSpPr>
          <p:cNvPr id="99" name="Rectangle 98">
            <a:extLst>
              <a:ext uri="{FF2B5EF4-FFF2-40B4-BE49-F238E27FC236}">
                <a16:creationId xmlns:a16="http://schemas.microsoft.com/office/drawing/2014/main" id="{4B087B03-9643-439B-8D86-AA09E64A7CC3}"/>
              </a:ext>
            </a:extLst>
          </p:cNvPr>
          <p:cNvSpPr/>
          <p:nvPr/>
        </p:nvSpPr>
        <p:spPr bwMode="auto">
          <a:xfrm>
            <a:off x="2908005" y="2800764"/>
            <a:ext cx="2941455" cy="857715"/>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176" b="1">
                <a:solidFill>
                  <a:srgbClr val="282828"/>
                </a:solidFill>
                <a:latin typeface="Segoe UI"/>
                <a:ea typeface="Segoe UI" pitchFamily="34" charset="0"/>
                <a:cs typeface="Segoe UI" pitchFamily="34" charset="0"/>
              </a:rPr>
              <a:t>Web API</a:t>
            </a:r>
          </a:p>
          <a:p>
            <a:pPr algn="ctr" defTabSz="914102" fontAlgn="base">
              <a:lnSpc>
                <a:spcPct val="90000"/>
              </a:lnSpc>
              <a:spcBef>
                <a:spcPct val="0"/>
              </a:spcBef>
              <a:spcAft>
                <a:spcPct val="0"/>
              </a:spcAft>
            </a:pPr>
            <a:r>
              <a:rPr lang="en-US" sz="1078">
                <a:solidFill>
                  <a:srgbClr val="282828"/>
                </a:solidFill>
                <a:latin typeface="Segoe UI"/>
                <a:ea typeface="Segoe UI" pitchFamily="34" charset="0"/>
                <a:cs typeface="Segoe UI" pitchFamily="34" charset="0"/>
              </a:rPr>
              <a:t>Including Microsoft Graph, </a:t>
            </a:r>
            <a:br>
              <a:rPr lang="en-US" sz="1078">
                <a:solidFill>
                  <a:srgbClr val="282828"/>
                </a:solidFill>
                <a:latin typeface="Segoe UI"/>
                <a:ea typeface="Segoe UI" pitchFamily="34" charset="0"/>
                <a:cs typeface="Segoe UI" pitchFamily="34" charset="0"/>
              </a:rPr>
            </a:br>
            <a:r>
              <a:rPr lang="en-US" sz="1078">
                <a:solidFill>
                  <a:srgbClr val="282828"/>
                </a:solidFill>
                <a:latin typeface="Segoe UI"/>
                <a:ea typeface="Segoe UI" pitchFamily="34" charset="0"/>
                <a:cs typeface="Segoe UI" pitchFamily="34" charset="0"/>
              </a:rPr>
              <a:t>Azure, and your own APIs</a:t>
            </a:r>
          </a:p>
        </p:txBody>
      </p:sp>
      <p:cxnSp>
        <p:nvCxnSpPr>
          <p:cNvPr id="109" name="Straight Connector 108">
            <a:extLst>
              <a:ext uri="{FF2B5EF4-FFF2-40B4-BE49-F238E27FC236}">
                <a16:creationId xmlns:a16="http://schemas.microsoft.com/office/drawing/2014/main" id="{4113456F-7AD7-4E22-81E5-855AB6980205}"/>
              </a:ext>
            </a:extLst>
          </p:cNvPr>
          <p:cNvCxnSpPr>
            <a:cxnSpLocks/>
          </p:cNvCxnSpPr>
          <p:nvPr/>
        </p:nvCxnSpPr>
        <p:spPr>
          <a:xfrm>
            <a:off x="7716715" y="3229621"/>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120C33A0-28D4-4898-A995-DE9E59DAF2B8}"/>
              </a:ext>
            </a:extLst>
          </p:cNvPr>
          <p:cNvSpPr txBox="1"/>
          <p:nvPr/>
        </p:nvSpPr>
        <p:spPr>
          <a:xfrm>
            <a:off x="6958299" y="3012447"/>
            <a:ext cx="1023446" cy="434350"/>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dirty="0">
                <a:gradFill>
                  <a:gsLst>
                    <a:gs pos="2917">
                      <a:srgbClr val="282828"/>
                    </a:gs>
                    <a:gs pos="30000">
                      <a:srgbClr val="282828"/>
                    </a:gs>
                  </a:gsLst>
                  <a:lin ang="5400000" scaled="0"/>
                </a:gradFill>
                <a:latin typeface="Segoe UI Semibold"/>
              </a:rPr>
              <a:t>Publisher verification</a:t>
            </a:r>
          </a:p>
        </p:txBody>
      </p:sp>
      <p:sp>
        <p:nvSpPr>
          <p:cNvPr id="112" name="Oval 111">
            <a:extLst>
              <a:ext uri="{FF2B5EF4-FFF2-40B4-BE49-F238E27FC236}">
                <a16:creationId xmlns:a16="http://schemas.microsoft.com/office/drawing/2014/main" id="{33773698-E21B-4F2F-BA76-4B47E4F14E36}"/>
              </a:ext>
            </a:extLst>
          </p:cNvPr>
          <p:cNvSpPr/>
          <p:nvPr/>
        </p:nvSpPr>
        <p:spPr bwMode="auto">
          <a:xfrm>
            <a:off x="8723281" y="3108850"/>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13" name="Oval 112">
            <a:extLst>
              <a:ext uri="{FF2B5EF4-FFF2-40B4-BE49-F238E27FC236}">
                <a16:creationId xmlns:a16="http://schemas.microsoft.com/office/drawing/2014/main" id="{DAD669A7-2D45-4946-A86F-2477E75658E1}"/>
              </a:ext>
            </a:extLst>
          </p:cNvPr>
          <p:cNvSpPr/>
          <p:nvPr/>
        </p:nvSpPr>
        <p:spPr bwMode="auto">
          <a:xfrm>
            <a:off x="8762256" y="3147825"/>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89" name="Oval 88">
            <a:extLst>
              <a:ext uri="{FF2B5EF4-FFF2-40B4-BE49-F238E27FC236}">
                <a16:creationId xmlns:a16="http://schemas.microsoft.com/office/drawing/2014/main" id="{5FA84726-2CAC-4EF1-90DC-6C511ECBF245}"/>
              </a:ext>
              <a:ext uri="{C183D7F6-B498-43B3-948B-1728B52AA6E4}">
                <adec:decorative xmlns:adec="http://schemas.microsoft.com/office/drawing/2017/decorative" val="1"/>
              </a:ext>
            </a:extLst>
          </p:cNvPr>
          <p:cNvSpPr/>
          <p:nvPr/>
        </p:nvSpPr>
        <p:spPr bwMode="auto">
          <a:xfrm>
            <a:off x="424875" y="1919863"/>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1" name="location_5" title="Icon of a pin">
            <a:extLst>
              <a:ext uri="{FF2B5EF4-FFF2-40B4-BE49-F238E27FC236}">
                <a16:creationId xmlns:a16="http://schemas.microsoft.com/office/drawing/2014/main" id="{AB170C64-3912-476D-BA07-3306765B694D}"/>
              </a:ext>
            </a:extLst>
          </p:cNvPr>
          <p:cNvSpPr>
            <a:spLocks noChangeAspect="1" noEditPoints="1"/>
          </p:cNvSpPr>
          <p:nvPr/>
        </p:nvSpPr>
        <p:spPr bwMode="auto">
          <a:xfrm>
            <a:off x="610608" y="2035593"/>
            <a:ext cx="77092" cy="21682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lin ang="5400000" scaled="1"/>
              </a:gradFill>
              <a:latin typeface="Segoe UI"/>
            </a:endParaRPr>
          </a:p>
        </p:txBody>
      </p:sp>
      <p:cxnSp>
        <p:nvCxnSpPr>
          <p:cNvPr id="97" name="Straight Connector 96">
            <a:extLst>
              <a:ext uri="{FF2B5EF4-FFF2-40B4-BE49-F238E27FC236}">
                <a16:creationId xmlns:a16="http://schemas.microsoft.com/office/drawing/2014/main" id="{0B4B5173-2537-4127-AA1C-DDABD891E433}"/>
              </a:ext>
            </a:extLst>
          </p:cNvPr>
          <p:cNvCxnSpPr>
            <a:cxnSpLocks/>
          </p:cNvCxnSpPr>
          <p:nvPr/>
        </p:nvCxnSpPr>
        <p:spPr>
          <a:xfrm>
            <a:off x="1784515" y="322962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07F88AE-6F63-4279-A29D-478238438361}"/>
              </a:ext>
            </a:extLst>
          </p:cNvPr>
          <p:cNvSpPr txBox="1"/>
          <p:nvPr/>
        </p:nvSpPr>
        <p:spPr>
          <a:xfrm>
            <a:off x="1026099" y="3121001"/>
            <a:ext cx="898726"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Web API</a:t>
            </a:r>
          </a:p>
        </p:txBody>
      </p:sp>
      <p:sp>
        <p:nvSpPr>
          <p:cNvPr id="100" name="Oval 99">
            <a:extLst>
              <a:ext uri="{FF2B5EF4-FFF2-40B4-BE49-F238E27FC236}">
                <a16:creationId xmlns:a16="http://schemas.microsoft.com/office/drawing/2014/main" id="{7A5C6FDD-5663-4255-A6D3-A59E8DB6A824}"/>
              </a:ext>
            </a:extLst>
          </p:cNvPr>
          <p:cNvSpPr/>
          <p:nvPr/>
        </p:nvSpPr>
        <p:spPr bwMode="auto">
          <a:xfrm>
            <a:off x="2791081" y="310885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01" name="Oval 100">
            <a:extLst>
              <a:ext uri="{FF2B5EF4-FFF2-40B4-BE49-F238E27FC236}">
                <a16:creationId xmlns:a16="http://schemas.microsoft.com/office/drawing/2014/main" id="{F07B4813-4B05-4B51-AD01-BC6D87B44597}"/>
              </a:ext>
            </a:extLst>
          </p:cNvPr>
          <p:cNvSpPr/>
          <p:nvPr/>
        </p:nvSpPr>
        <p:spPr bwMode="auto">
          <a:xfrm>
            <a:off x="2830056" y="314782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80" name="Group 79">
            <a:extLst>
              <a:ext uri="{FF2B5EF4-FFF2-40B4-BE49-F238E27FC236}">
                <a16:creationId xmlns:a16="http://schemas.microsoft.com/office/drawing/2014/main" id="{B688D0E3-57D4-487B-B5CA-097245CBC21F}"/>
              </a:ext>
              <a:ext uri="{C183D7F6-B498-43B3-948B-1728B52AA6E4}">
                <adec:decorative xmlns:adec="http://schemas.microsoft.com/office/drawing/2017/decorative" val="1"/>
              </a:ext>
            </a:extLst>
          </p:cNvPr>
          <p:cNvGrpSpPr/>
          <p:nvPr/>
        </p:nvGrpSpPr>
        <p:grpSpPr>
          <a:xfrm>
            <a:off x="6375648" y="1919863"/>
            <a:ext cx="448559" cy="448559"/>
            <a:chOff x="437796" y="1808343"/>
            <a:chExt cx="495934" cy="495934"/>
          </a:xfrm>
        </p:grpSpPr>
        <p:sp>
          <p:nvSpPr>
            <p:cNvPr id="82" name="GenericApp_EB3B" title="Icon of an app window">
              <a:extLst>
                <a:ext uri="{FF2B5EF4-FFF2-40B4-BE49-F238E27FC236}">
                  <a16:creationId xmlns:a16="http://schemas.microsoft.com/office/drawing/2014/main" id="{56CB950E-E409-4788-926F-53E7262D9BCE}"/>
                </a:ext>
              </a:extLst>
            </p:cNvPr>
            <p:cNvSpPr>
              <a:spLocks noChangeAspect="1" noEditPoints="1"/>
            </p:cNvSpPr>
            <p:nvPr/>
          </p:nvSpPr>
          <p:spPr bwMode="auto">
            <a:xfrm>
              <a:off x="542495" y="1941650"/>
              <a:ext cx="286537" cy="22932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83" name="Oval 82">
              <a:extLst>
                <a:ext uri="{FF2B5EF4-FFF2-40B4-BE49-F238E27FC236}">
                  <a16:creationId xmlns:a16="http://schemas.microsoft.com/office/drawing/2014/main" id="{C88A01AD-831F-4F84-9F5C-6556C8341C44}"/>
                </a:ext>
              </a:extLst>
            </p:cNvPr>
            <p:cNvSpPr/>
            <p:nvPr/>
          </p:nvSpPr>
          <p:spPr bwMode="auto">
            <a:xfrm>
              <a:off x="437796" y="1808343"/>
              <a:ext cx="495934" cy="49593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grpSp>
      <p:cxnSp>
        <p:nvCxnSpPr>
          <p:cNvPr id="103" name="Straight Connector 102">
            <a:extLst>
              <a:ext uri="{FF2B5EF4-FFF2-40B4-BE49-F238E27FC236}">
                <a16:creationId xmlns:a16="http://schemas.microsoft.com/office/drawing/2014/main" id="{011EB532-181A-4F9A-9AE9-0DD9CAB0DCA6}"/>
              </a:ext>
            </a:extLst>
          </p:cNvPr>
          <p:cNvCxnSpPr>
            <a:cxnSpLocks/>
          </p:cNvCxnSpPr>
          <p:nvPr/>
        </p:nvCxnSpPr>
        <p:spPr>
          <a:xfrm>
            <a:off x="7716715" y="2144142"/>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B21E6FE8-EBB6-40BC-B77A-2C418A553EB9}"/>
              </a:ext>
            </a:extLst>
          </p:cNvPr>
          <p:cNvSpPr txBox="1"/>
          <p:nvPr/>
        </p:nvSpPr>
        <p:spPr>
          <a:xfrm>
            <a:off x="6958299" y="2035522"/>
            <a:ext cx="898726" cy="217243"/>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Libraries</a:t>
            </a:r>
          </a:p>
        </p:txBody>
      </p:sp>
      <p:sp>
        <p:nvSpPr>
          <p:cNvPr id="106" name="Oval 105">
            <a:extLst>
              <a:ext uri="{FF2B5EF4-FFF2-40B4-BE49-F238E27FC236}">
                <a16:creationId xmlns:a16="http://schemas.microsoft.com/office/drawing/2014/main" id="{AF2A738F-0B58-4898-ADA5-FA3AA0352ED7}"/>
              </a:ext>
            </a:extLst>
          </p:cNvPr>
          <p:cNvSpPr/>
          <p:nvPr/>
        </p:nvSpPr>
        <p:spPr bwMode="auto">
          <a:xfrm>
            <a:off x="87232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07" name="Oval 106">
            <a:extLst>
              <a:ext uri="{FF2B5EF4-FFF2-40B4-BE49-F238E27FC236}">
                <a16:creationId xmlns:a16="http://schemas.microsoft.com/office/drawing/2014/main" id="{6857282A-3FA0-4CA0-96FA-C78B8B210542}"/>
              </a:ext>
            </a:extLst>
          </p:cNvPr>
          <p:cNvSpPr/>
          <p:nvPr/>
        </p:nvSpPr>
        <p:spPr bwMode="auto">
          <a:xfrm>
            <a:off x="87622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3" name="Group 2">
            <a:extLst>
              <a:ext uri="{FF2B5EF4-FFF2-40B4-BE49-F238E27FC236}">
                <a16:creationId xmlns:a16="http://schemas.microsoft.com/office/drawing/2014/main" id="{D0F04912-1457-4057-950C-5AD569B94FA7}"/>
              </a:ext>
              <a:ext uri="{C183D7F6-B498-43B3-948B-1728B52AA6E4}">
                <adec:decorative xmlns:adec="http://schemas.microsoft.com/office/drawing/2017/decorative" val="1"/>
              </a:ext>
            </a:extLst>
          </p:cNvPr>
          <p:cNvGrpSpPr/>
          <p:nvPr/>
        </p:nvGrpSpPr>
        <p:grpSpPr>
          <a:xfrm>
            <a:off x="422611" y="3021530"/>
            <a:ext cx="448559" cy="448559"/>
            <a:chOff x="437796" y="3078610"/>
            <a:chExt cx="457554" cy="457554"/>
          </a:xfrm>
        </p:grpSpPr>
        <p:sp>
          <p:nvSpPr>
            <p:cNvPr id="86" name="Oval 85">
              <a:extLst>
                <a:ext uri="{FF2B5EF4-FFF2-40B4-BE49-F238E27FC236}">
                  <a16:creationId xmlns:a16="http://schemas.microsoft.com/office/drawing/2014/main" id="{7739FA36-EDD4-422C-B359-C5199EEC712F}"/>
                </a:ext>
              </a:extLst>
            </p:cNvPr>
            <p:cNvSpPr/>
            <p:nvPr/>
          </p:nvSpPr>
          <p:spPr bwMode="auto">
            <a:xfrm>
              <a:off x="437796" y="3078610"/>
              <a:ext cx="457554" cy="457554"/>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0" name="IoT" title="Icon of five circles that all connect to a center circle">
              <a:extLst>
                <a:ext uri="{FF2B5EF4-FFF2-40B4-BE49-F238E27FC236}">
                  <a16:creationId xmlns:a16="http://schemas.microsoft.com/office/drawing/2014/main" id="{7774F2C2-EBE1-47AD-A037-0A3AD91B0C70}"/>
                </a:ext>
              </a:extLst>
            </p:cNvPr>
            <p:cNvSpPr>
              <a:spLocks noChangeAspect="1" noEditPoints="1"/>
            </p:cNvSpPr>
            <p:nvPr/>
          </p:nvSpPr>
          <p:spPr bwMode="auto">
            <a:xfrm>
              <a:off x="544895" y="3185514"/>
              <a:ext cx="243357" cy="24374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cxnSp>
        <p:nvCxnSpPr>
          <p:cNvPr id="31" name="Straight Connector 30">
            <a:extLst>
              <a:ext uri="{FF2B5EF4-FFF2-40B4-BE49-F238E27FC236}">
                <a16:creationId xmlns:a16="http://schemas.microsoft.com/office/drawing/2014/main" id="{AE728EC9-CD82-440F-9FA1-99833795779E}"/>
              </a:ext>
            </a:extLst>
          </p:cNvPr>
          <p:cNvCxnSpPr>
            <a:cxnSpLocks/>
            <a:stCxn id="23" idx="3"/>
          </p:cNvCxnSpPr>
          <p:nvPr/>
        </p:nvCxnSpPr>
        <p:spPr>
          <a:xfrm flipV="1">
            <a:off x="2097254" y="2144142"/>
            <a:ext cx="801004" cy="13414"/>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E93E2B6-CF60-4535-8677-FCD7F0E54B49}"/>
              </a:ext>
            </a:extLst>
          </p:cNvPr>
          <p:cNvSpPr txBox="1"/>
          <p:nvPr/>
        </p:nvSpPr>
        <p:spPr>
          <a:xfrm>
            <a:off x="1026099" y="2048968"/>
            <a:ext cx="1071155" cy="217175"/>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dirty="0">
                <a:gradFill>
                  <a:gsLst>
                    <a:gs pos="2917">
                      <a:srgbClr val="282828"/>
                    </a:gs>
                    <a:gs pos="30000">
                      <a:srgbClr val="282828"/>
                    </a:gs>
                  </a:gsLst>
                  <a:lin ang="5400000" scaled="0"/>
                </a:gradFill>
                <a:latin typeface="Segoe UI Semibold"/>
              </a:rPr>
              <a:t>Endpoints</a:t>
            </a:r>
          </a:p>
        </p:txBody>
      </p:sp>
      <p:sp>
        <p:nvSpPr>
          <p:cNvPr id="94" name="Oval 93">
            <a:extLst>
              <a:ext uri="{FF2B5EF4-FFF2-40B4-BE49-F238E27FC236}">
                <a16:creationId xmlns:a16="http://schemas.microsoft.com/office/drawing/2014/main" id="{B4481FB7-6049-4843-A135-6CAD8DF5C7A1}"/>
              </a:ext>
            </a:extLst>
          </p:cNvPr>
          <p:cNvSpPr/>
          <p:nvPr/>
        </p:nvSpPr>
        <p:spPr bwMode="auto">
          <a:xfrm>
            <a:off x="2791081" y="2023371"/>
            <a:ext cx="218259" cy="218259"/>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1" name="Oval 40">
            <a:extLst>
              <a:ext uri="{FF2B5EF4-FFF2-40B4-BE49-F238E27FC236}">
                <a16:creationId xmlns:a16="http://schemas.microsoft.com/office/drawing/2014/main" id="{96096154-9520-46BE-8C77-96A11ACA90DE}"/>
              </a:ext>
            </a:extLst>
          </p:cNvPr>
          <p:cNvSpPr/>
          <p:nvPr/>
        </p:nvSpPr>
        <p:spPr bwMode="auto">
          <a:xfrm>
            <a:off x="2830056" y="2062346"/>
            <a:ext cx="140309" cy="140309"/>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78" name="Oval 77">
            <a:extLst>
              <a:ext uri="{FF2B5EF4-FFF2-40B4-BE49-F238E27FC236}">
                <a16:creationId xmlns:a16="http://schemas.microsoft.com/office/drawing/2014/main" id="{596B636D-F13B-4591-B2C8-D2EFBEC179BB}"/>
              </a:ext>
              <a:ext uri="{C183D7F6-B498-43B3-948B-1728B52AA6E4}">
                <adec:decorative xmlns:adec="http://schemas.microsoft.com/office/drawing/2017/decorative" val="1"/>
              </a:ext>
            </a:extLst>
          </p:cNvPr>
          <p:cNvSpPr/>
          <p:nvPr/>
        </p:nvSpPr>
        <p:spPr bwMode="auto">
          <a:xfrm>
            <a:off x="6381181" y="3003283"/>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92" name="list_4_bidi" title="Icon of a checklist">
            <a:extLst>
              <a:ext uri="{FF2B5EF4-FFF2-40B4-BE49-F238E27FC236}">
                <a16:creationId xmlns:a16="http://schemas.microsoft.com/office/drawing/2014/main" id="{1EAA77C0-DFAF-44A7-8E0F-DBCEBAC41B80}"/>
              </a:ext>
            </a:extLst>
          </p:cNvPr>
          <p:cNvSpPr>
            <a:spLocks noChangeAspect="1" noEditPoints="1"/>
          </p:cNvSpPr>
          <p:nvPr/>
        </p:nvSpPr>
        <p:spPr bwMode="auto">
          <a:xfrm>
            <a:off x="6484747" y="3147335"/>
            <a:ext cx="241427" cy="160457"/>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sp>
        <p:nvSpPr>
          <p:cNvPr id="117" name="Rectangle 116">
            <a:extLst>
              <a:ext uri="{FF2B5EF4-FFF2-40B4-BE49-F238E27FC236}">
                <a16:creationId xmlns:a16="http://schemas.microsoft.com/office/drawing/2014/main" id="{824BC395-6DF4-4B49-A191-35BC2C6145CD}"/>
              </a:ext>
            </a:extLst>
          </p:cNvPr>
          <p:cNvSpPr/>
          <p:nvPr/>
        </p:nvSpPr>
        <p:spPr bwMode="auto">
          <a:xfrm>
            <a:off x="2979195"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Work and school accounts</a:t>
            </a:r>
          </a:p>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Azure AD</a:t>
            </a:r>
          </a:p>
        </p:txBody>
      </p:sp>
      <p:sp>
        <p:nvSpPr>
          <p:cNvPr id="118" name="Rectangle 117">
            <a:extLst>
              <a:ext uri="{FF2B5EF4-FFF2-40B4-BE49-F238E27FC236}">
                <a16:creationId xmlns:a16="http://schemas.microsoft.com/office/drawing/2014/main" id="{483F424F-928F-4DF5-A04E-F908BDB868F3}"/>
              </a:ext>
            </a:extLst>
          </p:cNvPr>
          <p:cNvSpPr/>
          <p:nvPr/>
        </p:nvSpPr>
        <p:spPr bwMode="auto">
          <a:xfrm>
            <a:off x="5186974" y="4307655"/>
            <a:ext cx="2642131" cy="53795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Personal accounts</a:t>
            </a:r>
          </a:p>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MSA</a:t>
            </a:r>
          </a:p>
        </p:txBody>
      </p:sp>
      <p:sp>
        <p:nvSpPr>
          <p:cNvPr id="119" name="Rectangle 118">
            <a:extLst>
              <a:ext uri="{FF2B5EF4-FFF2-40B4-BE49-F238E27FC236}">
                <a16:creationId xmlns:a16="http://schemas.microsoft.com/office/drawing/2014/main" id="{01E7AFC3-AFAD-4381-A453-E4FC387407F0}"/>
              </a:ext>
            </a:extLst>
          </p:cNvPr>
          <p:cNvSpPr/>
          <p:nvPr/>
        </p:nvSpPr>
        <p:spPr bwMode="auto">
          <a:xfrm>
            <a:off x="7737941" y="4307655"/>
            <a:ext cx="4207756" cy="53795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ts val="294"/>
              </a:spcAft>
            </a:pPr>
            <a:r>
              <a:rPr lang="en-US" sz="1078">
                <a:solidFill>
                  <a:srgbClr val="282828"/>
                </a:solidFill>
                <a:latin typeface="Segoe UI"/>
                <a:cs typeface="Segoe UI" pitchFamily="34" charset="0"/>
              </a:rPr>
              <a:t>Customer and Partner accounts</a:t>
            </a:r>
          </a:p>
        </p:txBody>
      </p:sp>
      <p:grpSp>
        <p:nvGrpSpPr>
          <p:cNvPr id="95" name="!! Partner Azure">
            <a:extLst>
              <a:ext uri="{FF2B5EF4-FFF2-40B4-BE49-F238E27FC236}">
                <a16:creationId xmlns:a16="http://schemas.microsoft.com/office/drawing/2014/main" id="{97169067-BCAF-4B90-9761-EC41ECACF4CE}"/>
              </a:ext>
              <a:ext uri="{C183D7F6-B498-43B3-948B-1728B52AA6E4}">
                <adec:decorative xmlns:adec="http://schemas.microsoft.com/office/drawing/2017/decorative" val="1"/>
              </a:ext>
            </a:extLst>
          </p:cNvPr>
          <p:cNvGrpSpPr/>
          <p:nvPr/>
        </p:nvGrpSpPr>
        <p:grpSpPr>
          <a:xfrm>
            <a:off x="4107630" y="5017854"/>
            <a:ext cx="385259" cy="385257"/>
            <a:chOff x="1720682" y="3531964"/>
            <a:chExt cx="580029" cy="580029"/>
          </a:xfrm>
        </p:grpSpPr>
        <p:sp>
          <p:nvSpPr>
            <p:cNvPr id="96" name="Oval 95">
              <a:extLst>
                <a:ext uri="{FF2B5EF4-FFF2-40B4-BE49-F238E27FC236}">
                  <a16:creationId xmlns:a16="http://schemas.microsoft.com/office/drawing/2014/main" id="{CBBA2ADC-D6B8-469E-9930-0ADCDBB41827}"/>
                </a:ext>
              </a:extLst>
            </p:cNvPr>
            <p:cNvSpPr/>
            <p:nvPr/>
          </p:nvSpPr>
          <p:spPr bwMode="auto">
            <a:xfrm>
              <a:off x="1720682" y="3531964"/>
              <a:ext cx="580029"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14" name="Graphic 113">
              <a:extLst>
                <a:ext uri="{FF2B5EF4-FFF2-40B4-BE49-F238E27FC236}">
                  <a16:creationId xmlns:a16="http://schemas.microsoft.com/office/drawing/2014/main" id="{330A033D-D233-46F6-B200-2E40288F5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9" y="3630025"/>
              <a:ext cx="383900" cy="383902"/>
            </a:xfrm>
            <a:prstGeom prst="rect">
              <a:avLst/>
            </a:prstGeom>
          </p:spPr>
        </p:pic>
      </p:grpSp>
      <p:grpSp>
        <p:nvGrpSpPr>
          <p:cNvPr id="115" name="!! Partner microsoft">
            <a:extLst>
              <a:ext uri="{FF2B5EF4-FFF2-40B4-BE49-F238E27FC236}">
                <a16:creationId xmlns:a16="http://schemas.microsoft.com/office/drawing/2014/main" id="{27A935EE-F695-4E9A-AFFD-94358752477A}"/>
              </a:ext>
              <a:ext uri="{C183D7F6-B498-43B3-948B-1728B52AA6E4}">
                <adec:decorative xmlns:adec="http://schemas.microsoft.com/office/drawing/2017/decorative" val="1"/>
              </a:ext>
            </a:extLst>
          </p:cNvPr>
          <p:cNvGrpSpPr/>
          <p:nvPr/>
        </p:nvGrpSpPr>
        <p:grpSpPr>
          <a:xfrm>
            <a:off x="6315409" y="5017853"/>
            <a:ext cx="385259" cy="385257"/>
            <a:chOff x="10983595" y="5091206"/>
            <a:chExt cx="580030" cy="580029"/>
          </a:xfrm>
        </p:grpSpPr>
        <p:sp>
          <p:nvSpPr>
            <p:cNvPr id="120" name="Oval 119">
              <a:extLst>
                <a:ext uri="{FF2B5EF4-FFF2-40B4-BE49-F238E27FC236}">
                  <a16:creationId xmlns:a16="http://schemas.microsoft.com/office/drawing/2014/main" id="{24C7551C-5303-4D5B-8699-7D47AFF7F346}"/>
                </a:ext>
              </a:extLst>
            </p:cNvPr>
            <p:cNvSpPr/>
            <p:nvPr/>
          </p:nvSpPr>
          <p:spPr bwMode="auto">
            <a:xfrm>
              <a:off x="10983595" y="5091206"/>
              <a:ext cx="580030" cy="580029"/>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22" name="Picture 121">
              <a:extLst>
                <a:ext uri="{FF2B5EF4-FFF2-40B4-BE49-F238E27FC236}">
                  <a16:creationId xmlns:a16="http://schemas.microsoft.com/office/drawing/2014/main" id="{A8E06E27-9572-4DD0-B834-93E5C53D9A3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nvGrpSpPr>
          <p:cNvPr id="123" name="Group 122">
            <a:extLst>
              <a:ext uri="{FF2B5EF4-FFF2-40B4-BE49-F238E27FC236}">
                <a16:creationId xmlns:a16="http://schemas.microsoft.com/office/drawing/2014/main" id="{92244DB5-2002-4347-9641-47B87C4DECF6}"/>
              </a:ext>
              <a:ext uri="{C183D7F6-B498-43B3-948B-1728B52AA6E4}">
                <adec:decorative xmlns:adec="http://schemas.microsoft.com/office/drawing/2017/decorative" val="1"/>
              </a:ext>
            </a:extLst>
          </p:cNvPr>
          <p:cNvGrpSpPr/>
          <p:nvPr/>
        </p:nvGrpSpPr>
        <p:grpSpPr>
          <a:xfrm>
            <a:off x="8146964" y="5017856"/>
            <a:ext cx="3197731" cy="385257"/>
            <a:chOff x="7669929" y="5324475"/>
            <a:chExt cx="3261852" cy="392982"/>
          </a:xfrm>
        </p:grpSpPr>
        <p:grpSp>
          <p:nvGrpSpPr>
            <p:cNvPr id="124" name="!! Customer email">
              <a:extLst>
                <a:ext uri="{FF2B5EF4-FFF2-40B4-BE49-F238E27FC236}">
                  <a16:creationId xmlns:a16="http://schemas.microsoft.com/office/drawing/2014/main" id="{5292BE2A-DB9C-42EF-B847-60C094F40C2E}"/>
                </a:ext>
              </a:extLst>
            </p:cNvPr>
            <p:cNvGrpSpPr/>
            <p:nvPr/>
          </p:nvGrpSpPr>
          <p:grpSpPr>
            <a:xfrm>
              <a:off x="10538797" y="5324475"/>
              <a:ext cx="392984" cy="392982"/>
              <a:chOff x="9482716" y="5223353"/>
              <a:chExt cx="580030" cy="580028"/>
            </a:xfrm>
          </p:grpSpPr>
          <p:sp>
            <p:nvSpPr>
              <p:cNvPr id="165" name="Oval 164">
                <a:extLst>
                  <a:ext uri="{FF2B5EF4-FFF2-40B4-BE49-F238E27FC236}">
                    <a16:creationId xmlns:a16="http://schemas.microsoft.com/office/drawing/2014/main" id="{05B56FD0-404E-4637-94EE-A46C21220894}"/>
                  </a:ext>
                </a:extLst>
              </p:cNvPr>
              <p:cNvSpPr/>
              <p:nvPr/>
            </p:nvSpPr>
            <p:spPr bwMode="auto">
              <a:xfrm>
                <a:off x="9482716" y="5223353"/>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grpSp>
            <p:nvGrpSpPr>
              <p:cNvPr id="166" name="Group 265">
                <a:extLst>
                  <a:ext uri="{FF2B5EF4-FFF2-40B4-BE49-F238E27FC236}">
                    <a16:creationId xmlns:a16="http://schemas.microsoft.com/office/drawing/2014/main" id="{EC225E65-2DF3-45EA-9776-6B0F22DF3306}"/>
                  </a:ext>
                </a:extLst>
              </p:cNvPr>
              <p:cNvGrpSpPr>
                <a:grpSpLocks noChangeAspect="1"/>
              </p:cNvGrpSpPr>
              <p:nvPr/>
            </p:nvGrpSpPr>
            <p:grpSpPr bwMode="auto">
              <a:xfrm>
                <a:off x="9609482" y="5411721"/>
                <a:ext cx="326499" cy="203292"/>
                <a:chOff x="5013" y="3413"/>
                <a:chExt cx="265" cy="165"/>
              </a:xfrm>
              <a:solidFill>
                <a:srgbClr val="0078D4"/>
              </a:solidFill>
            </p:grpSpPr>
            <p:sp>
              <p:nvSpPr>
                <p:cNvPr id="167" name="Freeform 266">
                  <a:extLst>
                    <a:ext uri="{FF2B5EF4-FFF2-40B4-BE49-F238E27FC236}">
                      <a16:creationId xmlns:a16="http://schemas.microsoft.com/office/drawing/2014/main" id="{D1B8D9D3-6981-4669-A642-AB86F636FA2F}"/>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68" name="Rectangle 267">
                  <a:extLst>
                    <a:ext uri="{FF2B5EF4-FFF2-40B4-BE49-F238E27FC236}">
                      <a16:creationId xmlns:a16="http://schemas.microsoft.com/office/drawing/2014/main" id="{6E5B5646-8224-430B-9654-ACDB85FE9C32}"/>
                    </a:ext>
                  </a:extLst>
                </p:cNvPr>
                <p:cNvSpPr>
                  <a:spLocks noChangeArrowheads="1"/>
                </p:cNvSpPr>
                <p:nvPr/>
              </p:nvSpPr>
              <p:spPr bwMode="auto">
                <a:xfrm>
                  <a:off x="5277"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69" name="Rectangle 268">
                  <a:extLst>
                    <a:ext uri="{FF2B5EF4-FFF2-40B4-BE49-F238E27FC236}">
                      <a16:creationId xmlns:a16="http://schemas.microsoft.com/office/drawing/2014/main" id="{D8272755-8439-4CD9-BC02-32EB680045A2}"/>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70" name="Freeform 269">
                  <a:extLst>
                    <a:ext uri="{FF2B5EF4-FFF2-40B4-BE49-F238E27FC236}">
                      <a16:creationId xmlns:a16="http://schemas.microsoft.com/office/drawing/2014/main" id="{1049BB81-4FD2-4539-B5B5-DE859EE5E74A}"/>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sp>
              <p:nvSpPr>
                <p:cNvPr id="171" name="Freeform 270">
                  <a:extLst>
                    <a:ext uri="{FF2B5EF4-FFF2-40B4-BE49-F238E27FC236}">
                      <a16:creationId xmlns:a16="http://schemas.microsoft.com/office/drawing/2014/main" id="{883B1931-F7A1-4EEB-A849-9E94C1A579F6}"/>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lumMod val="50000"/>
                  </a:srgbClr>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08">
                    <a:defRPr/>
                  </a:pPr>
                  <a:endParaRPr lang="en-US" sz="1836" kern="0">
                    <a:solidFill>
                      <a:srgbClr val="3C3C41"/>
                    </a:solidFill>
                    <a:latin typeface="Segoe UI"/>
                  </a:endParaRPr>
                </a:p>
              </p:txBody>
            </p:sp>
          </p:grpSp>
        </p:grpSp>
        <p:grpSp>
          <p:nvGrpSpPr>
            <p:cNvPr id="125" name="!! Customer facebook">
              <a:extLst>
                <a:ext uri="{FF2B5EF4-FFF2-40B4-BE49-F238E27FC236}">
                  <a16:creationId xmlns:a16="http://schemas.microsoft.com/office/drawing/2014/main" id="{1200F98D-EAC5-479A-9CC5-2211108903D4}"/>
                </a:ext>
              </a:extLst>
            </p:cNvPr>
            <p:cNvGrpSpPr/>
            <p:nvPr/>
          </p:nvGrpSpPr>
          <p:grpSpPr>
            <a:xfrm>
              <a:off x="9104363" y="5324475"/>
              <a:ext cx="392984" cy="392982"/>
              <a:chOff x="10088872" y="5762368"/>
              <a:chExt cx="580030" cy="580028"/>
            </a:xfrm>
          </p:grpSpPr>
          <p:sp>
            <p:nvSpPr>
              <p:cNvPr id="163" name="Oval 162">
                <a:extLst>
                  <a:ext uri="{FF2B5EF4-FFF2-40B4-BE49-F238E27FC236}">
                    <a16:creationId xmlns:a16="http://schemas.microsoft.com/office/drawing/2014/main" id="{48304DC4-2E35-4571-9A27-2399F0699BF7}"/>
                  </a:ext>
                </a:extLst>
              </p:cNvPr>
              <p:cNvSpPr/>
              <p:nvPr/>
            </p:nvSpPr>
            <p:spPr bwMode="auto">
              <a:xfrm>
                <a:off x="10088872" y="5762368"/>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4" name="Picture 163" descr="A close up of a sign&#10;&#10;Description generated with high confidence">
                <a:extLst>
                  <a:ext uri="{FF2B5EF4-FFF2-40B4-BE49-F238E27FC236}">
                    <a16:creationId xmlns:a16="http://schemas.microsoft.com/office/drawing/2014/main" id="{908E1E2C-4A39-486F-9CE4-BC51D377633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222144" y="5894005"/>
                <a:ext cx="297741" cy="297741"/>
              </a:xfrm>
              <a:prstGeom prst="rect">
                <a:avLst/>
              </a:prstGeom>
            </p:spPr>
          </p:pic>
        </p:grpSp>
        <p:grpSp>
          <p:nvGrpSpPr>
            <p:cNvPr id="126" name="!! Customer google">
              <a:extLst>
                <a:ext uri="{FF2B5EF4-FFF2-40B4-BE49-F238E27FC236}">
                  <a16:creationId xmlns:a16="http://schemas.microsoft.com/office/drawing/2014/main" id="{1DFCF0E3-06EE-467C-A084-4DF848A47356}"/>
                </a:ext>
              </a:extLst>
            </p:cNvPr>
            <p:cNvGrpSpPr/>
            <p:nvPr/>
          </p:nvGrpSpPr>
          <p:grpSpPr>
            <a:xfrm>
              <a:off x="9821580" y="5324475"/>
              <a:ext cx="392984" cy="392982"/>
              <a:chOff x="10885586" y="5702449"/>
              <a:chExt cx="580030" cy="580028"/>
            </a:xfrm>
          </p:grpSpPr>
          <p:sp>
            <p:nvSpPr>
              <p:cNvPr id="161" name="Oval 160">
                <a:extLst>
                  <a:ext uri="{FF2B5EF4-FFF2-40B4-BE49-F238E27FC236}">
                    <a16:creationId xmlns:a16="http://schemas.microsoft.com/office/drawing/2014/main" id="{F144B8CE-F9D9-4E43-8549-A6856FF0C3FB}"/>
                  </a:ext>
                </a:extLst>
              </p:cNvPr>
              <p:cNvSpPr/>
              <p:nvPr/>
            </p:nvSpPr>
            <p:spPr bwMode="auto">
              <a:xfrm>
                <a:off x="10885586" y="5702449"/>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2" name="Picture 161">
                <a:extLst>
                  <a:ext uri="{FF2B5EF4-FFF2-40B4-BE49-F238E27FC236}">
                    <a16:creationId xmlns:a16="http://schemas.microsoft.com/office/drawing/2014/main" id="{440B99D2-5F36-4365-838A-1AFBBB0169A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968616" y="5785478"/>
                <a:ext cx="413970" cy="413970"/>
              </a:xfrm>
              <a:prstGeom prst="rect">
                <a:avLst/>
              </a:prstGeom>
            </p:spPr>
          </p:pic>
        </p:grpSp>
        <p:grpSp>
          <p:nvGrpSpPr>
            <p:cNvPr id="153" name="!! Partner Azure">
              <a:extLst>
                <a:ext uri="{FF2B5EF4-FFF2-40B4-BE49-F238E27FC236}">
                  <a16:creationId xmlns:a16="http://schemas.microsoft.com/office/drawing/2014/main" id="{772E2DE4-CF5C-4CC2-B89F-BA426F4D4474}"/>
                </a:ext>
              </a:extLst>
            </p:cNvPr>
            <p:cNvGrpSpPr/>
            <p:nvPr/>
          </p:nvGrpSpPr>
          <p:grpSpPr>
            <a:xfrm>
              <a:off x="7669929" y="5324475"/>
              <a:ext cx="392984" cy="392982"/>
              <a:chOff x="1720683" y="3531961"/>
              <a:chExt cx="580030" cy="580028"/>
            </a:xfrm>
          </p:grpSpPr>
          <p:sp>
            <p:nvSpPr>
              <p:cNvPr id="159" name="Oval 158">
                <a:extLst>
                  <a:ext uri="{FF2B5EF4-FFF2-40B4-BE49-F238E27FC236}">
                    <a16:creationId xmlns:a16="http://schemas.microsoft.com/office/drawing/2014/main" id="{C0E0ACE4-E58C-4714-A3D7-4DDCC83B5374}"/>
                  </a:ext>
                </a:extLst>
              </p:cNvPr>
              <p:cNvSpPr/>
              <p:nvPr/>
            </p:nvSpPr>
            <p:spPr bwMode="auto">
              <a:xfrm>
                <a:off x="1720683" y="353196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60" name="Graphic 159">
                <a:extLst>
                  <a:ext uri="{FF2B5EF4-FFF2-40B4-BE49-F238E27FC236}">
                    <a16:creationId xmlns:a16="http://schemas.microsoft.com/office/drawing/2014/main" id="{BDA10DB6-1753-4AED-9FFE-E02487B6C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8748" y="3630025"/>
                <a:ext cx="383900" cy="383901"/>
              </a:xfrm>
              <a:prstGeom prst="rect">
                <a:avLst/>
              </a:prstGeom>
            </p:spPr>
          </p:pic>
        </p:grpSp>
        <p:grpSp>
          <p:nvGrpSpPr>
            <p:cNvPr id="154" name="!! Partner microsoft">
              <a:extLst>
                <a:ext uri="{FF2B5EF4-FFF2-40B4-BE49-F238E27FC236}">
                  <a16:creationId xmlns:a16="http://schemas.microsoft.com/office/drawing/2014/main" id="{A50DE680-5D0E-4B1F-A359-3026DE39072F}"/>
                </a:ext>
              </a:extLst>
            </p:cNvPr>
            <p:cNvGrpSpPr/>
            <p:nvPr/>
          </p:nvGrpSpPr>
          <p:grpSpPr>
            <a:xfrm>
              <a:off x="8387146" y="5324475"/>
              <a:ext cx="392984" cy="392982"/>
              <a:chOff x="10983594" y="5091201"/>
              <a:chExt cx="580030" cy="580028"/>
            </a:xfrm>
          </p:grpSpPr>
          <p:sp>
            <p:nvSpPr>
              <p:cNvPr id="155" name="Oval 154">
                <a:extLst>
                  <a:ext uri="{FF2B5EF4-FFF2-40B4-BE49-F238E27FC236}">
                    <a16:creationId xmlns:a16="http://schemas.microsoft.com/office/drawing/2014/main" id="{E4EB4D5B-F106-450B-B5B4-679A0CC31024}"/>
                  </a:ext>
                </a:extLst>
              </p:cNvPr>
              <p:cNvSpPr/>
              <p:nvPr/>
            </p:nvSpPr>
            <p:spPr bwMode="auto">
              <a:xfrm>
                <a:off x="10983594" y="5091201"/>
                <a:ext cx="580030" cy="580028"/>
              </a:xfrm>
              <a:prstGeom prst="ellipse">
                <a:avLst/>
              </a:prstGeom>
              <a:solidFill>
                <a:srgbClr val="FFFFFF"/>
              </a:solidFill>
              <a:ln w="9525" cap="flat" cmpd="sng" algn="ctr">
                <a:noFill/>
                <a:prstDash val="solid"/>
                <a:headEnd type="none" w="med" len="med"/>
                <a:tailEnd type="none" w="med" len="med"/>
              </a:ln>
              <a:effectLst>
                <a:outerShdw blurRad="190500" dist="76200" dir="2400000" algn="ctr" rotWithShape="0">
                  <a:prstClr val="black">
                    <a:alpha val="3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pic>
            <p:nvPicPr>
              <p:cNvPr id="156" name="Picture 155">
                <a:extLst>
                  <a:ext uri="{FF2B5EF4-FFF2-40B4-BE49-F238E27FC236}">
                    <a16:creationId xmlns:a16="http://schemas.microsoft.com/office/drawing/2014/main" id="{CD1A9219-139B-457C-B1E3-50B2CDFAA18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6934" y="5234540"/>
                <a:ext cx="293351" cy="293351"/>
              </a:xfrm>
              <a:prstGeom prst="rect">
                <a:avLst/>
              </a:prstGeom>
              <a:solidFill>
                <a:srgbClr val="E6E6E6"/>
              </a:solidFill>
            </p:spPr>
          </p:pic>
        </p:grpSp>
      </p:grpSp>
      <p:cxnSp>
        <p:nvCxnSpPr>
          <p:cNvPr id="172" name="Straight Connector 171">
            <a:extLst>
              <a:ext uri="{FF2B5EF4-FFF2-40B4-BE49-F238E27FC236}">
                <a16:creationId xmlns:a16="http://schemas.microsoft.com/office/drawing/2014/main" id="{251FBC24-650C-46EF-B3F5-40B8853CA55D}"/>
              </a:ext>
              <a:ext uri="{C183D7F6-B498-43B3-948B-1728B52AA6E4}">
                <adec:decorative xmlns:adec="http://schemas.microsoft.com/office/drawing/2017/decorative" val="1"/>
              </a:ext>
            </a:extLst>
          </p:cNvPr>
          <p:cNvCxnSpPr>
            <a:cxnSpLocks/>
          </p:cNvCxnSpPr>
          <p:nvPr/>
        </p:nvCxnSpPr>
        <p:spPr>
          <a:xfrm>
            <a:off x="7768560" y="4879649"/>
            <a:ext cx="39545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EE9EABD-C40A-482E-9029-49A4BD64DC60}"/>
              </a:ext>
              <a:ext uri="{C183D7F6-B498-43B3-948B-1728B52AA6E4}">
                <adec:decorative xmlns:adec="http://schemas.microsoft.com/office/drawing/2017/decorative" val="1"/>
              </a:ext>
            </a:extLst>
          </p:cNvPr>
          <p:cNvCxnSpPr>
            <a:cxnSpLocks/>
          </p:cNvCxnSpPr>
          <p:nvPr/>
        </p:nvCxnSpPr>
        <p:spPr>
          <a:xfrm>
            <a:off x="553360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74D6B83-C991-440F-A47F-68AFDA7D7497}"/>
              </a:ext>
              <a:ext uri="{C183D7F6-B498-43B3-948B-1728B52AA6E4}">
                <adec:decorative xmlns:adec="http://schemas.microsoft.com/office/drawing/2017/decorative" val="1"/>
              </a:ext>
            </a:extLst>
          </p:cNvPr>
          <p:cNvCxnSpPr>
            <a:cxnSpLocks/>
          </p:cNvCxnSpPr>
          <p:nvPr/>
        </p:nvCxnSpPr>
        <p:spPr>
          <a:xfrm>
            <a:off x="3325824" y="4879649"/>
            <a:ext cx="194887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E248EC81-A4DF-4E4D-8170-2F748461A895}"/>
              </a:ext>
              <a:ext uri="{C183D7F6-B498-43B3-948B-1728B52AA6E4}">
                <adec:decorative xmlns:adec="http://schemas.microsoft.com/office/drawing/2017/decorative" val="1"/>
              </a:ext>
            </a:extLst>
          </p:cNvPr>
          <p:cNvPicPr>
            <a:picLocks noChangeAspect="1"/>
          </p:cNvPicPr>
          <p:nvPr/>
        </p:nvPicPr>
        <p:blipFill>
          <a:blip r:embed="rId11">
            <a:clrChange>
              <a:clrFrom>
                <a:srgbClr val="F2F2F2"/>
              </a:clrFrom>
              <a:clrTo>
                <a:srgbClr val="F2F2F2">
                  <a:alpha val="0"/>
                </a:srgbClr>
              </a:clrTo>
            </a:clrChange>
          </a:blip>
          <a:stretch>
            <a:fillRect/>
          </a:stretch>
        </p:blipFill>
        <p:spPr>
          <a:xfrm>
            <a:off x="5753422" y="5983027"/>
            <a:ext cx="457042" cy="457042"/>
          </a:xfrm>
          <a:prstGeom prst="rect">
            <a:avLst/>
          </a:prstGeom>
        </p:spPr>
      </p:pic>
      <p:sp>
        <p:nvSpPr>
          <p:cNvPr id="2" name="Rectangle 1">
            <a:extLst>
              <a:ext uri="{FF2B5EF4-FFF2-40B4-BE49-F238E27FC236}">
                <a16:creationId xmlns:a16="http://schemas.microsoft.com/office/drawing/2014/main" id="{4970EB6D-FAEE-429D-8B68-2E09B7F0CD7C}"/>
              </a:ext>
            </a:extLst>
          </p:cNvPr>
          <p:cNvSpPr/>
          <p:nvPr/>
        </p:nvSpPr>
        <p:spPr>
          <a:xfrm>
            <a:off x="7768560" y="4552624"/>
            <a:ext cx="3954540" cy="253450"/>
          </a:xfrm>
          <a:prstGeom prst="rect">
            <a:avLst/>
          </a:prstGeom>
          <a:ln>
            <a:noFill/>
          </a:ln>
        </p:spPr>
        <p:txBody>
          <a:bodyPr wrap="square">
            <a:spAutoFit/>
          </a:bodyPr>
          <a:lstStyle/>
          <a:p>
            <a:pPr algn="ctr" defTabSz="914102" fontAlgn="base">
              <a:lnSpc>
                <a:spcPct val="90000"/>
              </a:lnSpc>
              <a:spcBef>
                <a:spcPct val="0"/>
              </a:spcBef>
              <a:spcAft>
                <a:spcPts val="294"/>
              </a:spcAft>
            </a:pPr>
            <a:r>
              <a:rPr lang="en-US" sz="1176">
                <a:solidFill>
                  <a:srgbClr val="282828"/>
                </a:solidFill>
                <a:latin typeface="Segoe UI Semibold"/>
                <a:cs typeface="Segoe UI" pitchFamily="34" charset="0"/>
              </a:rPr>
              <a:t>Azure AD External Identities (includes Azure AD B2C) </a:t>
            </a:r>
          </a:p>
        </p:txBody>
      </p:sp>
      <p:cxnSp>
        <p:nvCxnSpPr>
          <p:cNvPr id="9" name="Straight Connector 8">
            <a:extLst>
              <a:ext uri="{FF2B5EF4-FFF2-40B4-BE49-F238E27FC236}">
                <a16:creationId xmlns:a16="http://schemas.microsoft.com/office/drawing/2014/main" id="{9CB707D0-B408-4685-8B65-F4C9F8D31D1F}"/>
              </a:ext>
            </a:extLst>
          </p:cNvPr>
          <p:cNvCxnSpPr>
            <a:cxnSpLocks/>
          </p:cNvCxnSpPr>
          <p:nvPr/>
        </p:nvCxnSpPr>
        <p:spPr>
          <a:xfrm>
            <a:off x="1706566" y="4879649"/>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14F390-A2B1-4445-B081-A601F145B337}"/>
              </a:ext>
            </a:extLst>
          </p:cNvPr>
          <p:cNvSpPr txBox="1"/>
          <p:nvPr/>
        </p:nvSpPr>
        <p:spPr>
          <a:xfrm>
            <a:off x="1026099" y="4637000"/>
            <a:ext cx="1071155" cy="434486"/>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Supported identities</a:t>
            </a:r>
          </a:p>
        </p:txBody>
      </p:sp>
      <p:cxnSp>
        <p:nvCxnSpPr>
          <p:cNvPr id="13" name="Straight Connector 12">
            <a:extLst>
              <a:ext uri="{FF2B5EF4-FFF2-40B4-BE49-F238E27FC236}">
                <a16:creationId xmlns:a16="http://schemas.microsoft.com/office/drawing/2014/main" id="{49FE5D8A-F57E-4A95-8EC5-A2880E1FE979}"/>
              </a:ext>
            </a:extLst>
          </p:cNvPr>
          <p:cNvCxnSpPr>
            <a:cxnSpLocks/>
          </p:cNvCxnSpPr>
          <p:nvPr/>
        </p:nvCxnSpPr>
        <p:spPr>
          <a:xfrm>
            <a:off x="1774768" y="6188214"/>
            <a:ext cx="1123490" cy="0"/>
          </a:xfrm>
          <a:prstGeom prst="line">
            <a:avLst/>
          </a:prstGeom>
          <a:ln w="19050">
            <a:solidFill>
              <a:schemeClr val="accent3">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611F9A-9606-4332-9543-2A8BFFDAE6A0}"/>
              </a:ext>
            </a:extLst>
          </p:cNvPr>
          <p:cNvSpPr txBox="1"/>
          <p:nvPr/>
        </p:nvSpPr>
        <p:spPr>
          <a:xfrm>
            <a:off x="1094301" y="5960144"/>
            <a:ext cx="1071155" cy="434486"/>
          </a:xfrm>
          <a:prstGeom prst="rect">
            <a:avLst/>
          </a:prstGeom>
          <a:solidFill>
            <a:schemeClr val="bg1"/>
          </a:solidFill>
        </p:spPr>
        <p:txBody>
          <a:bodyPr wrap="square" lIns="0" tIns="0" rIns="0" bIns="0" rtlCol="0" anchor="ctr" anchorCtr="0">
            <a:spAutoFit/>
          </a:bodyPr>
          <a:lstStyle/>
          <a:p>
            <a:pPr defTabSz="914314">
              <a:lnSpc>
                <a:spcPct val="90000"/>
              </a:lnSpc>
              <a:spcAft>
                <a:spcPts val="588"/>
              </a:spcAft>
            </a:pPr>
            <a:r>
              <a:rPr lang="en-US" sz="1568">
                <a:gradFill>
                  <a:gsLst>
                    <a:gs pos="2917">
                      <a:srgbClr val="282828"/>
                    </a:gs>
                    <a:gs pos="30000">
                      <a:srgbClr val="282828"/>
                    </a:gs>
                  </a:gsLst>
                  <a:lin ang="5400000" scaled="0"/>
                </a:gradFill>
                <a:latin typeface="Segoe UI Semibold"/>
              </a:rPr>
              <a:t>Industry standards</a:t>
            </a:r>
          </a:p>
        </p:txBody>
      </p:sp>
      <p:grpSp>
        <p:nvGrpSpPr>
          <p:cNvPr id="15" name="Group 14">
            <a:extLst>
              <a:ext uri="{FF2B5EF4-FFF2-40B4-BE49-F238E27FC236}">
                <a16:creationId xmlns:a16="http://schemas.microsoft.com/office/drawing/2014/main" id="{6416AF73-835A-40F0-902C-A600BD013554}"/>
              </a:ext>
            </a:extLst>
          </p:cNvPr>
          <p:cNvGrpSpPr/>
          <p:nvPr/>
        </p:nvGrpSpPr>
        <p:grpSpPr>
          <a:xfrm>
            <a:off x="2791081" y="4768847"/>
            <a:ext cx="218259" cy="218259"/>
            <a:chOff x="-932343" y="4833531"/>
            <a:chExt cx="222636" cy="222636"/>
          </a:xfrm>
        </p:grpSpPr>
        <p:sp>
          <p:nvSpPr>
            <p:cNvPr id="6" name="Oval 5">
              <a:extLst>
                <a:ext uri="{FF2B5EF4-FFF2-40B4-BE49-F238E27FC236}">
                  <a16:creationId xmlns:a16="http://schemas.microsoft.com/office/drawing/2014/main" id="{470B212E-3A30-4127-8AA0-E9E3F606DA08}"/>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7" name="Oval 6">
              <a:extLst>
                <a:ext uri="{FF2B5EF4-FFF2-40B4-BE49-F238E27FC236}">
                  <a16:creationId xmlns:a16="http://schemas.microsoft.com/office/drawing/2014/main" id="{61517CA4-4FB1-433C-A96A-ACD14C8B7052}"/>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grpSp>
        <p:nvGrpSpPr>
          <p:cNvPr id="16" name="Group 15">
            <a:extLst>
              <a:ext uri="{FF2B5EF4-FFF2-40B4-BE49-F238E27FC236}">
                <a16:creationId xmlns:a16="http://schemas.microsoft.com/office/drawing/2014/main" id="{D10395B1-7951-4ACC-A20D-04DDE3ACA3AE}"/>
              </a:ext>
            </a:extLst>
          </p:cNvPr>
          <p:cNvGrpSpPr/>
          <p:nvPr/>
        </p:nvGrpSpPr>
        <p:grpSpPr>
          <a:xfrm>
            <a:off x="2809640" y="6102111"/>
            <a:ext cx="218259" cy="218259"/>
            <a:chOff x="-932343" y="4833531"/>
            <a:chExt cx="222636" cy="222636"/>
          </a:xfrm>
        </p:grpSpPr>
        <p:sp>
          <p:nvSpPr>
            <p:cNvPr id="129" name="Oval 128">
              <a:extLst>
                <a:ext uri="{FF2B5EF4-FFF2-40B4-BE49-F238E27FC236}">
                  <a16:creationId xmlns:a16="http://schemas.microsoft.com/office/drawing/2014/main" id="{127BC625-EC79-4859-8C62-C29AF0BE1F85}"/>
                </a:ext>
              </a:extLst>
            </p:cNvPr>
            <p:cNvSpPr/>
            <p:nvPr/>
          </p:nvSpPr>
          <p:spPr bwMode="auto">
            <a:xfrm>
              <a:off x="-932343" y="4833531"/>
              <a:ext cx="222636" cy="222636"/>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30" name="Oval 129">
              <a:extLst>
                <a:ext uri="{FF2B5EF4-FFF2-40B4-BE49-F238E27FC236}">
                  <a16:creationId xmlns:a16="http://schemas.microsoft.com/office/drawing/2014/main" id="{435C786F-017B-41C7-9FC4-A16E9CD9A80B}"/>
                </a:ext>
              </a:extLst>
            </p:cNvPr>
            <p:cNvSpPr/>
            <p:nvPr/>
          </p:nvSpPr>
          <p:spPr bwMode="auto">
            <a:xfrm>
              <a:off x="-892586" y="4873288"/>
              <a:ext cx="143122" cy="143122"/>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sp>
        <p:nvSpPr>
          <p:cNvPr id="132" name="Oval 131">
            <a:extLst>
              <a:ext uri="{FF2B5EF4-FFF2-40B4-BE49-F238E27FC236}">
                <a16:creationId xmlns:a16="http://schemas.microsoft.com/office/drawing/2014/main" id="{3898E042-EF87-41B6-8D30-B227C5ACA38B}"/>
              </a:ext>
            </a:extLst>
          </p:cNvPr>
          <p:cNvSpPr/>
          <p:nvPr/>
        </p:nvSpPr>
        <p:spPr bwMode="auto">
          <a:xfrm>
            <a:off x="422611" y="4612708"/>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135" name="Oval 134">
            <a:extLst>
              <a:ext uri="{FF2B5EF4-FFF2-40B4-BE49-F238E27FC236}">
                <a16:creationId xmlns:a16="http://schemas.microsoft.com/office/drawing/2014/main" id="{37E39418-E8DA-4EF0-BCCA-0728D5C447D0}"/>
              </a:ext>
            </a:extLst>
          </p:cNvPr>
          <p:cNvSpPr/>
          <p:nvPr/>
        </p:nvSpPr>
        <p:spPr bwMode="auto">
          <a:xfrm>
            <a:off x="422611" y="5983027"/>
            <a:ext cx="448559" cy="448559"/>
          </a:xfrm>
          <a:prstGeom prst="ellips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err="1">
              <a:solidFill>
                <a:srgbClr val="282828"/>
              </a:solidFill>
              <a:latin typeface="Segoe UI"/>
            </a:endParaRPr>
          </a:p>
        </p:txBody>
      </p:sp>
      <p:sp>
        <p:nvSpPr>
          <p:cNvPr id="21" name="arrow_6" title="Icon of two arrows pointing in opposite direction of each other">
            <a:extLst>
              <a:ext uri="{FF2B5EF4-FFF2-40B4-BE49-F238E27FC236}">
                <a16:creationId xmlns:a16="http://schemas.microsoft.com/office/drawing/2014/main" id="{562ED931-77B7-4EED-9E64-EC0613CDF813}"/>
              </a:ext>
            </a:extLst>
          </p:cNvPr>
          <p:cNvSpPr>
            <a:spLocks noChangeAspect="1" noEditPoints="1"/>
          </p:cNvSpPr>
          <p:nvPr/>
        </p:nvSpPr>
        <p:spPr bwMode="auto">
          <a:xfrm>
            <a:off x="527605" y="6093703"/>
            <a:ext cx="246579" cy="23159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914139"/>
            <a:endParaRPr lang="en-US" sz="882">
              <a:gradFill>
                <a:gsLst>
                  <a:gs pos="0">
                    <a:srgbClr val="505050"/>
                  </a:gs>
                  <a:gs pos="100000">
                    <a:srgbClr val="505050"/>
                  </a:gs>
                </a:gsLst>
                <a:lin ang="5400000" scaled="1"/>
              </a:gradFill>
              <a:latin typeface="Segoe UI"/>
            </a:endParaRPr>
          </a:p>
        </p:txBody>
      </p:sp>
      <p:sp>
        <p:nvSpPr>
          <p:cNvPr id="24" name="people_12" title="Icon of three people">
            <a:extLst>
              <a:ext uri="{FF2B5EF4-FFF2-40B4-BE49-F238E27FC236}">
                <a16:creationId xmlns:a16="http://schemas.microsoft.com/office/drawing/2014/main" id="{C70E54CF-19E1-45EC-BEA9-6FF63D37E7A1}"/>
              </a:ext>
            </a:extLst>
          </p:cNvPr>
          <p:cNvSpPr>
            <a:spLocks noChangeAspect="1" noEditPoints="1"/>
          </p:cNvSpPr>
          <p:nvPr/>
        </p:nvSpPr>
        <p:spPr bwMode="auto">
          <a:xfrm>
            <a:off x="511966" y="4726009"/>
            <a:ext cx="289340" cy="2468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ln w="19050">
            <a:headEnd/>
            <a:tailEnd/>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914139"/>
            <a:endParaRPr lang="en-US">
              <a:solidFill>
                <a:srgbClr val="282828"/>
              </a:solidFill>
              <a:latin typeface="Segoe UI"/>
            </a:endParaRPr>
          </a:p>
        </p:txBody>
      </p:sp>
    </p:spTree>
    <p:extLst>
      <p:ext uri="{BB962C8B-B14F-4D97-AF65-F5344CB8AC3E}">
        <p14:creationId xmlns:p14="http://schemas.microsoft.com/office/powerpoint/2010/main" val="134537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5" grpId="0" animBg="1"/>
      <p:bldP spid="39" grpId="0" animBg="1"/>
      <p:bldP spid="111" grpId="0" animBg="1"/>
      <p:bldP spid="99" grpId="0" animBg="1"/>
      <p:bldP spid="110" grpId="0" animBg="1"/>
      <p:bldP spid="112" grpId="0" animBg="1"/>
      <p:bldP spid="113" grpId="0" animBg="1"/>
      <p:bldP spid="89" grpId="0" animBg="1"/>
      <p:bldP spid="91" grpId="0" animBg="1"/>
      <p:bldP spid="98" grpId="0" animBg="1"/>
      <p:bldP spid="100" grpId="0" animBg="1"/>
      <p:bldP spid="101" grpId="0" animBg="1"/>
      <p:bldP spid="104" grpId="0" animBg="1"/>
      <p:bldP spid="106" grpId="0" animBg="1"/>
      <p:bldP spid="107" grpId="0" animBg="1"/>
      <p:bldP spid="23" grpId="0" animBg="1"/>
      <p:bldP spid="94" grpId="0" animBg="1"/>
      <p:bldP spid="41" grpId="0" animBg="1"/>
      <p:bldP spid="78" grpId="0" animBg="1"/>
      <p:bldP spid="92" grpId="0" animBg="1"/>
      <p:bldP spid="117" grpId="0" animBg="1"/>
      <p:bldP spid="118" grpId="0" animBg="1"/>
      <p:bldP spid="119" grpId="0"/>
      <p:bldP spid="2" grpId="0"/>
      <p:bldP spid="11" grpId="0" animBg="1"/>
      <p:bldP spid="132"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364847" y="1594996"/>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779301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3"/>
              </a:rPr>
              <a:t>https://login.microsoftonline.com</a:t>
            </a:r>
            <a:r>
              <a:rPr lang="en-US"/>
              <a:t> required</a:t>
            </a:r>
          </a:p>
          <a:p>
            <a:endParaRPr lang="en-US"/>
          </a:p>
        </p:txBody>
      </p:sp>
      <p:grpSp>
        <p:nvGrpSpPr>
          <p:cNvPr id="11" name="Group 10">
            <a:extLst>
              <a:ext uri="{FF2B5EF4-FFF2-40B4-BE49-F238E27FC236}">
                <a16:creationId xmlns:a16="http://schemas.microsoft.com/office/drawing/2014/main" id="{59C5F9CB-C3C3-4CF0-BF42-59E529FCADA8}"/>
              </a:ext>
            </a:extLst>
          </p:cNvPr>
          <p:cNvGrpSpPr/>
          <p:nvPr/>
        </p:nvGrpSpPr>
        <p:grpSpPr>
          <a:xfrm>
            <a:off x="424729" y="1761814"/>
            <a:ext cx="3878468" cy="2240613"/>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13</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651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163773" y="457200"/>
            <a:ext cx="12191999" cy="538609"/>
          </a:xfrm>
        </p:spPr>
        <p:txBody>
          <a:bodyPr/>
          <a:lstStyle/>
          <a:p>
            <a:r>
              <a:rPr lang="en-US" sz="3500">
                <a:gradFill>
                  <a:gsLst>
                    <a:gs pos="2917">
                      <a:schemeClr val="tx1"/>
                    </a:gs>
                    <a:gs pos="30000">
                      <a:schemeClr val="tx1"/>
                    </a:gs>
                  </a:gsLst>
                  <a:lin ang="5400000" scaled="0"/>
                </a:gradFill>
              </a:rPr>
              <a:t>Cloud Identity Provider</a:t>
            </a:r>
            <a:endParaRPr lang="en-US" sz="3500"/>
          </a:p>
        </p:txBody>
      </p:sp>
      <p:sp>
        <p:nvSpPr>
          <p:cNvPr id="4" name="TextBox 3">
            <a:extLst>
              <a:ext uri="{FF2B5EF4-FFF2-40B4-BE49-F238E27FC236}">
                <a16:creationId xmlns:a16="http://schemas.microsoft.com/office/drawing/2014/main" id="{20EF413E-56B3-4DBE-8313-62119643188F}"/>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14</a:t>
            </a:fld>
            <a:endParaRPr lang="en-US" sz="200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1DB69FE2-C408-478C-9C9D-7D207DEE55F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719451" y="4518751"/>
            <a:ext cx="1484409" cy="1484406"/>
          </a:xfrm>
          <a:prstGeom prst="ellipse">
            <a:avLst/>
          </a:prstGeom>
        </p:spPr>
      </p:pic>
      <p:pic>
        <p:nvPicPr>
          <p:cNvPr id="6" name="Picture 5">
            <a:extLst>
              <a:ext uri="{FF2B5EF4-FFF2-40B4-BE49-F238E27FC236}">
                <a16:creationId xmlns:a16="http://schemas.microsoft.com/office/drawing/2014/main" id="{0B2F9965-8605-401B-A07B-BC2771CC230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520625" y="4515945"/>
            <a:ext cx="1487212" cy="1487212"/>
          </a:xfrm>
          <a:prstGeom prst="ellipse">
            <a:avLst/>
          </a:prstGeom>
        </p:spPr>
      </p:pic>
      <p:pic>
        <p:nvPicPr>
          <p:cNvPr id="7" name="Picture 6">
            <a:extLst>
              <a:ext uri="{FF2B5EF4-FFF2-40B4-BE49-F238E27FC236}">
                <a16:creationId xmlns:a16="http://schemas.microsoft.com/office/drawing/2014/main" id="{7EEB7872-027F-4F3F-B35E-37976891BAB7}"/>
              </a:ext>
            </a:extLst>
          </p:cNvPr>
          <p:cNvPicPr>
            <a:picLocks noChangeAspect="1"/>
          </p:cNvPicPr>
          <p:nvPr/>
        </p:nvPicPr>
        <p:blipFill>
          <a:blip r:embed="rId5"/>
          <a:stretch>
            <a:fillRect/>
          </a:stretch>
        </p:blipFill>
        <p:spPr>
          <a:xfrm>
            <a:off x="4266888" y="4833789"/>
            <a:ext cx="3933542" cy="759489"/>
          </a:xfrm>
          <a:prstGeom prst="rect">
            <a:avLst/>
          </a:prstGeom>
        </p:spPr>
      </p:pic>
      <p:sp>
        <p:nvSpPr>
          <p:cNvPr id="8" name="TextBox 7">
            <a:extLst>
              <a:ext uri="{FF2B5EF4-FFF2-40B4-BE49-F238E27FC236}">
                <a16:creationId xmlns:a16="http://schemas.microsoft.com/office/drawing/2014/main" id="{5AA092CD-BBEC-4C21-9E8B-FD07CCE4E853}"/>
              </a:ext>
            </a:extLst>
          </p:cNvPr>
          <p:cNvSpPr txBox="1"/>
          <p:nvPr/>
        </p:nvSpPr>
        <p:spPr>
          <a:xfrm>
            <a:off x="8585860" y="4922239"/>
            <a:ext cx="3606140" cy="615553"/>
          </a:xfrm>
          <a:prstGeom prst="rect">
            <a:avLst/>
          </a:prstGeom>
          <a:noFill/>
        </p:spPr>
        <p:txBody>
          <a:bodyPr wrap="square" lIns="0" tIns="0" rIns="0" bIns="0" rtlCol="0">
            <a:spAutoFit/>
          </a:bodyPr>
          <a:lstStyle/>
          <a:p>
            <a:pPr algn="l"/>
            <a:r>
              <a:rPr lang="en-US" sz="4000">
                <a:gradFill>
                  <a:gsLst>
                    <a:gs pos="2917">
                      <a:schemeClr val="tx1"/>
                    </a:gs>
                    <a:gs pos="30000">
                      <a:schemeClr val="tx1"/>
                    </a:gs>
                  </a:gsLst>
                  <a:lin ang="5400000" scaled="0"/>
                </a:gradFill>
              </a:rPr>
              <a:t>WS-Federation</a:t>
            </a:r>
          </a:p>
        </p:txBody>
      </p:sp>
      <p:grpSp>
        <p:nvGrpSpPr>
          <p:cNvPr id="12" name="Group 11">
            <a:extLst>
              <a:ext uri="{FF2B5EF4-FFF2-40B4-BE49-F238E27FC236}">
                <a16:creationId xmlns:a16="http://schemas.microsoft.com/office/drawing/2014/main" id="{AA271BF3-95FD-47A5-8D20-B27C822A7D06}"/>
              </a:ext>
            </a:extLst>
          </p:cNvPr>
          <p:cNvGrpSpPr/>
          <p:nvPr/>
        </p:nvGrpSpPr>
        <p:grpSpPr>
          <a:xfrm>
            <a:off x="424729" y="1761814"/>
            <a:ext cx="3878468" cy="2240613"/>
            <a:chOff x="4426431" y="1990592"/>
            <a:chExt cx="2642911" cy="1765416"/>
          </a:xfrm>
        </p:grpSpPr>
        <p:sp>
          <p:nvSpPr>
            <p:cNvPr id="13" name="Cloud">
              <a:extLst>
                <a:ext uri="{FF2B5EF4-FFF2-40B4-BE49-F238E27FC236}">
                  <a16:creationId xmlns:a16="http://schemas.microsoft.com/office/drawing/2014/main" id="{FF1842D1-766C-4E5E-9538-32EBC03B0738}"/>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6CA2CEBE-CFBA-49F5-B060-005FA9DB2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5" name="Text Placeholder 2">
            <a:extLst>
              <a:ext uri="{FF2B5EF4-FFF2-40B4-BE49-F238E27FC236}">
                <a16:creationId xmlns:a16="http://schemas.microsoft.com/office/drawing/2014/main" id="{FB766FE1-EC3A-4BAE-AF68-3B415798C064}"/>
              </a:ext>
            </a:extLst>
          </p:cNvPr>
          <p:cNvSpPr>
            <a:spLocks noGrp="1"/>
          </p:cNvSpPr>
          <p:nvPr>
            <p:ph type="body" sz="quarter" idx="10"/>
          </p:nvPr>
        </p:nvSpPr>
        <p:spPr>
          <a:xfrm>
            <a:off x="4714504" y="1434370"/>
            <a:ext cx="7198564" cy="1895904"/>
          </a:xfrm>
        </p:spPr>
        <p:txBody>
          <a:bodyPr/>
          <a:lstStyle/>
          <a:p>
            <a:r>
              <a:rPr lang="en-US"/>
              <a:t>Available to any app anywhere</a:t>
            </a:r>
          </a:p>
          <a:p>
            <a:r>
              <a:rPr lang="en-US"/>
              <a:t>Access to </a:t>
            </a:r>
            <a:r>
              <a:rPr lang="en-US">
                <a:hlinkClick r:id="rId7"/>
              </a:rPr>
              <a:t>https://login.microsoftonline.com</a:t>
            </a:r>
            <a:r>
              <a:rPr lang="en-US"/>
              <a:t> required</a:t>
            </a:r>
          </a:p>
          <a:p>
            <a:endParaRPr lang="en-US"/>
          </a:p>
        </p:txBody>
      </p:sp>
    </p:spTree>
    <p:extLst>
      <p:ext uri="{BB962C8B-B14F-4D97-AF65-F5344CB8AC3E}">
        <p14:creationId xmlns:p14="http://schemas.microsoft.com/office/powerpoint/2010/main" val="164358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3" y="471055"/>
            <a:ext cx="10515600" cy="854508"/>
          </a:xfrm>
        </p:spPr>
        <p:txBody>
          <a:bodyPr/>
          <a:lstStyle/>
          <a:p>
            <a:r>
              <a:rPr lang="en-US"/>
              <a:t>Protocols do not guarantee security, Developers do</a:t>
            </a:r>
          </a:p>
        </p:txBody>
      </p:sp>
      <p:sp>
        <p:nvSpPr>
          <p:cNvPr id="5" name="Content Placeholder 2"/>
          <p:cNvSpPr txBox="1">
            <a:spLocks/>
          </p:cNvSpPr>
          <p:nvPr/>
        </p:nvSpPr>
        <p:spPr>
          <a:xfrm>
            <a:off x="838200" y="1442494"/>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Modern protocols have flaws: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replay to client (implicit Grant) – Nonce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replay to server – Timestamps, session IDs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caching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Token lifetimes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Make sure your developers are using a library or are fully invested in implementing the protocol and its recommendations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Microsoft Libraries (MSAL) best choice when using Microsoft identity platform</a:t>
            </a:r>
          </a:p>
        </p:txBody>
      </p:sp>
    </p:spTree>
    <p:extLst>
      <p:ext uri="{BB962C8B-B14F-4D97-AF65-F5344CB8AC3E}">
        <p14:creationId xmlns:p14="http://schemas.microsoft.com/office/powerpoint/2010/main" val="3258753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C0618C-0649-4525-B8CF-4C92C718C440}"/>
              </a:ext>
            </a:extLst>
          </p:cNvPr>
          <p:cNvSpPr>
            <a:spLocks noGrp="1"/>
          </p:cNvSpPr>
          <p:nvPr>
            <p:ph type="title"/>
          </p:nvPr>
        </p:nvSpPr>
        <p:spPr/>
        <p:txBody>
          <a:bodyPr/>
          <a:lstStyle/>
          <a:p>
            <a:r>
              <a:rPr lang="en-US" dirty="0"/>
              <a:t>Microsoft Authentication Libraries (MSAL)</a:t>
            </a:r>
          </a:p>
        </p:txBody>
      </p:sp>
      <p:sp>
        <p:nvSpPr>
          <p:cNvPr id="2" name="TextBox 1">
            <a:extLst>
              <a:ext uri="{FF2B5EF4-FFF2-40B4-BE49-F238E27FC236}">
                <a16:creationId xmlns:a16="http://schemas.microsoft.com/office/drawing/2014/main" id="{56C16808-1D70-49A7-9DF0-48336CC5EFB9}"/>
              </a:ext>
            </a:extLst>
          </p:cNvPr>
          <p:cNvSpPr txBox="1"/>
          <p:nvPr/>
        </p:nvSpPr>
        <p:spPr>
          <a:xfrm>
            <a:off x="426424" y="6308503"/>
            <a:ext cx="10898068" cy="307777"/>
          </a:xfrm>
          <a:prstGeom prst="rect">
            <a:avLst/>
          </a:prstGeom>
          <a:noFill/>
        </p:spPr>
        <p:txBody>
          <a:bodyPr wrap="square" lIns="0" tIns="0" rIns="0" bIns="0" rtlCol="0">
            <a:spAutoFit/>
          </a:bodyPr>
          <a:lstStyle/>
          <a:p>
            <a:pPr algn="l"/>
            <a:r>
              <a:rPr lang="en-US" sz="2000" dirty="0">
                <a:hlinkClick r:id="rId2"/>
              </a:rPr>
              <a:t>Learn about MSAL - Microsoft identity platform | Microsoft Docs</a:t>
            </a:r>
            <a:endParaRPr lang="en-US" sz="2000" dirty="0">
              <a:gradFill>
                <a:gsLst>
                  <a:gs pos="2917">
                    <a:schemeClr val="tx1"/>
                  </a:gs>
                  <a:gs pos="30000">
                    <a:schemeClr val="tx1"/>
                  </a:gs>
                </a:gsLst>
                <a:lin ang="5400000" scaled="0"/>
              </a:gradFill>
            </a:endParaRPr>
          </a:p>
        </p:txBody>
      </p:sp>
      <p:graphicFrame>
        <p:nvGraphicFramePr>
          <p:cNvPr id="5" name="Table 4">
            <a:extLst>
              <a:ext uri="{FF2B5EF4-FFF2-40B4-BE49-F238E27FC236}">
                <a16:creationId xmlns:a16="http://schemas.microsoft.com/office/drawing/2014/main" id="{AAE4FB7E-FE13-40D7-AC1F-B3E058CBA8C2}"/>
              </a:ext>
            </a:extLst>
          </p:cNvPr>
          <p:cNvGraphicFramePr/>
          <p:nvPr>
            <p:extLst>
              <p:ext uri="{D42A27DB-BD31-4B8C-83A1-F6EECF244321}">
                <p14:modId xmlns:p14="http://schemas.microsoft.com/office/powerpoint/2010/main" val="3091409772"/>
              </p:ext>
            </p:extLst>
          </p:nvPr>
        </p:nvGraphicFramePr>
        <p:xfrm>
          <a:off x="232117" y="1334165"/>
          <a:ext cx="11823895" cy="3814610"/>
        </p:xfrm>
        <a:graphic>
          <a:graphicData uri="http://schemas.openxmlformats.org/drawingml/2006/table">
            <a:tbl>
              <a:tblPr>
                <a:tableStyleId>{5C22544A-7EE6-4342-B048-85BDC9FD1C3A}</a:tableStyleId>
              </a:tblPr>
              <a:tblGrid>
                <a:gridCol w="2757268">
                  <a:extLst>
                    <a:ext uri="{9D8B030D-6E8A-4147-A177-3AD203B41FA5}">
                      <a16:colId xmlns:a16="http://schemas.microsoft.com/office/drawing/2014/main" val="2408799135"/>
                    </a:ext>
                  </a:extLst>
                </a:gridCol>
                <a:gridCol w="9066627">
                  <a:extLst>
                    <a:ext uri="{9D8B030D-6E8A-4147-A177-3AD203B41FA5}">
                      <a16:colId xmlns:a16="http://schemas.microsoft.com/office/drawing/2014/main" val="1981695435"/>
                    </a:ext>
                  </a:extLst>
                </a:gridCol>
              </a:tblGrid>
              <a:tr h="301718">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tc>
                  <a:txBody>
                    <a:bodyPr/>
                    <a:lstStyle/>
                    <a:p>
                      <a:pPr algn="ctr" rtl="0" fontAlgn="t">
                        <a:spcBef>
                          <a:spcPts val="0"/>
                        </a:spcBef>
                        <a:spcAft>
                          <a:spcPts val="0"/>
                        </a:spcAft>
                      </a:pP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10976817"/>
                  </a:ext>
                </a:extLst>
              </a:tr>
              <a:tr h="301718">
                <a:tc>
                  <a:txBody>
                    <a:bodyPr/>
                    <a:lstStyle/>
                    <a:p>
                      <a:pPr algn="l" rtl="0" fontAlgn="t">
                        <a:spcBef>
                          <a:spcPts val="0"/>
                        </a:spcBef>
                        <a:spcAft>
                          <a:spcPts val="0"/>
                        </a:spcAft>
                      </a:pPr>
                      <a:r>
                        <a:rPr lang="en-US" sz="1800" u="sng" strike="noStrike">
                          <a:effectLst/>
                          <a:hlinkClick r:id="rId3"/>
                        </a:rPr>
                        <a:t>MSAL for Android</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Android</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571578225"/>
                  </a:ext>
                </a:extLst>
              </a:tr>
              <a:tr h="397636">
                <a:tc>
                  <a:txBody>
                    <a:bodyPr/>
                    <a:lstStyle/>
                    <a:p>
                      <a:pPr algn="l" rtl="0" fontAlgn="t">
                        <a:spcBef>
                          <a:spcPts val="0"/>
                        </a:spcBef>
                        <a:spcAft>
                          <a:spcPts val="0"/>
                        </a:spcAft>
                      </a:pPr>
                      <a:r>
                        <a:rPr lang="en-US" sz="1800" u="sng" strike="noStrike" dirty="0">
                          <a:effectLst/>
                          <a:hlinkClick r:id="rId4"/>
                        </a:rPr>
                        <a:t>MSAL Angular</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Single-page apps with Angular and Angular.js frameworks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213408866"/>
                  </a:ext>
                </a:extLst>
              </a:tr>
              <a:tr h="301718">
                <a:tc>
                  <a:txBody>
                    <a:bodyPr/>
                    <a:lstStyle/>
                    <a:p>
                      <a:pPr algn="l" rtl="0" fontAlgn="t">
                        <a:spcBef>
                          <a:spcPts val="0"/>
                        </a:spcBef>
                        <a:spcAft>
                          <a:spcPts val="0"/>
                        </a:spcAft>
                      </a:pPr>
                      <a:r>
                        <a:rPr lang="en-US" sz="1800" u="sng" strike="noStrike">
                          <a:effectLst/>
                          <a:hlinkClick r:id="rId5"/>
                        </a:rPr>
                        <a:t>MSAL for iOS and macOS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iOS and macOS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211196086"/>
                  </a:ext>
                </a:extLst>
              </a:tr>
              <a:tr h="301718">
                <a:tc>
                  <a:txBody>
                    <a:bodyPr/>
                    <a:lstStyle/>
                    <a:p>
                      <a:pPr algn="l" rtl="0" fontAlgn="t">
                        <a:spcBef>
                          <a:spcPts val="0"/>
                        </a:spcBef>
                        <a:spcAft>
                          <a:spcPts val="0"/>
                        </a:spcAft>
                      </a:pPr>
                      <a:r>
                        <a:rPr lang="en-US" sz="1800" u="sng" strike="noStrike">
                          <a:effectLst/>
                          <a:hlinkClick r:id="rId6"/>
                        </a:rPr>
                        <a:t>MSAL Go (Preview)</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3674332669"/>
                  </a:ext>
                </a:extLst>
              </a:tr>
              <a:tr h="301718">
                <a:tc>
                  <a:txBody>
                    <a:bodyPr/>
                    <a:lstStyle/>
                    <a:p>
                      <a:pPr algn="l" rtl="0" fontAlgn="t">
                        <a:spcBef>
                          <a:spcPts val="0"/>
                        </a:spcBef>
                        <a:spcAft>
                          <a:spcPts val="0"/>
                        </a:spcAft>
                      </a:pPr>
                      <a:r>
                        <a:rPr lang="en-US" sz="1800" u="sng" strike="noStrike">
                          <a:effectLst/>
                          <a:hlinkClick r:id="rId7"/>
                        </a:rPr>
                        <a:t>MSAL Java</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1459795906"/>
                  </a:ext>
                </a:extLst>
              </a:tr>
              <a:tr h="380222">
                <a:tc>
                  <a:txBody>
                    <a:bodyPr/>
                    <a:lstStyle/>
                    <a:p>
                      <a:pPr algn="l" rtl="0" fontAlgn="t">
                        <a:spcBef>
                          <a:spcPts val="0"/>
                        </a:spcBef>
                        <a:spcAft>
                          <a:spcPts val="0"/>
                        </a:spcAft>
                      </a:pPr>
                      <a:r>
                        <a:rPr lang="en-US" sz="1800" u="sng" strike="noStrike">
                          <a:effectLst/>
                          <a:hlinkClick r:id="rId8"/>
                        </a:rPr>
                        <a:t>MSAL.js</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JavaScript/TypeScript frameworks such as Vue.js, Ember.js, or Durandal.js</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4184941799"/>
                  </a:ext>
                </a:extLst>
              </a:tr>
              <a:tr h="423849">
                <a:tc>
                  <a:txBody>
                    <a:bodyPr/>
                    <a:lstStyle/>
                    <a:p>
                      <a:pPr algn="l" rtl="0" fontAlgn="t">
                        <a:spcBef>
                          <a:spcPts val="0"/>
                        </a:spcBef>
                        <a:spcAft>
                          <a:spcPts val="0"/>
                        </a:spcAft>
                      </a:pPr>
                      <a:r>
                        <a:rPr lang="en-US" sz="1800" u="sng" strike="noStrike" dirty="0">
                          <a:effectLst/>
                          <a:hlinkClick r:id="rId9"/>
                        </a:rPr>
                        <a:t>MSAL.NET</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.NET Framework, .NET Core, Xamarin Android, Xamarin iOS, Universal Windows Platform</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4025509694"/>
                  </a:ext>
                </a:extLst>
              </a:tr>
              <a:tr h="457200">
                <a:tc>
                  <a:txBody>
                    <a:bodyPr/>
                    <a:lstStyle/>
                    <a:p>
                      <a:pPr algn="l" rtl="0" fontAlgn="t">
                        <a:spcBef>
                          <a:spcPts val="0"/>
                        </a:spcBef>
                        <a:spcAft>
                          <a:spcPts val="0"/>
                        </a:spcAft>
                      </a:pPr>
                      <a:r>
                        <a:rPr lang="en-US" sz="1800" u="sng" strike="noStrike" dirty="0">
                          <a:effectLst/>
                          <a:hlinkClick r:id="rId10"/>
                        </a:rPr>
                        <a:t>MSAL Node</a:t>
                      </a:r>
                      <a:endParaRPr lang="en-US" sz="1800" b="0" i="0" u="none" strike="noStrike" dirty="0">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Web apps with Express, desktop apps with Electron, Cross-platform console apps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3438314575"/>
                  </a:ext>
                </a:extLst>
              </a:tr>
              <a:tr h="301718">
                <a:tc>
                  <a:txBody>
                    <a:bodyPr/>
                    <a:lstStyle/>
                    <a:p>
                      <a:pPr algn="l" rtl="0" fontAlgn="t">
                        <a:spcBef>
                          <a:spcPts val="0"/>
                        </a:spcBef>
                        <a:spcAft>
                          <a:spcPts val="0"/>
                        </a:spcAft>
                      </a:pPr>
                      <a:r>
                        <a:rPr lang="en-US" sz="1800" u="sng" strike="noStrike">
                          <a:effectLst/>
                          <a:hlinkClick r:id="rId11"/>
                        </a:rPr>
                        <a:t>MSAL Python</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a:effectLst/>
                        </a:rPr>
                        <a:t>Windows, macOS, Linux</a:t>
                      </a:r>
                      <a:endParaRPr lang="en-US" sz="1800" b="0" i="0" u="none" strike="noStrike">
                        <a:effectLst/>
                        <a:latin typeface="Arial" panose="020B0604020202020204" pitchFamily="34" charset="0"/>
                      </a:endParaRPr>
                    </a:p>
                  </a:txBody>
                  <a:tcPr marL="2459" marR="2459" marT="2459" marB="0"/>
                </a:tc>
                <a:extLst>
                  <a:ext uri="{0D108BD9-81ED-4DB2-BD59-A6C34878D82A}">
                    <a16:rowId xmlns:a16="http://schemas.microsoft.com/office/drawing/2014/main" val="253723956"/>
                  </a:ext>
                </a:extLst>
              </a:tr>
              <a:tr h="345395">
                <a:tc>
                  <a:txBody>
                    <a:bodyPr/>
                    <a:lstStyle/>
                    <a:p>
                      <a:pPr algn="l" rtl="0" fontAlgn="t">
                        <a:spcBef>
                          <a:spcPts val="0"/>
                        </a:spcBef>
                        <a:spcAft>
                          <a:spcPts val="0"/>
                        </a:spcAft>
                      </a:pPr>
                      <a:r>
                        <a:rPr lang="en-US" sz="1800" u="sng" strike="noStrike">
                          <a:effectLst/>
                          <a:hlinkClick r:id="rId12"/>
                        </a:rPr>
                        <a:t>MSAL React</a:t>
                      </a:r>
                      <a:endParaRPr lang="en-US" sz="1800" b="0" i="0" u="none" strike="noStrike">
                        <a:effectLst/>
                        <a:latin typeface="Arial" panose="020B0604020202020204" pitchFamily="34" charset="0"/>
                      </a:endParaRPr>
                    </a:p>
                  </a:txBody>
                  <a:tcPr marL="2459" marR="2459" marT="2459" marB="0"/>
                </a:tc>
                <a:tc>
                  <a:txBody>
                    <a:bodyPr/>
                    <a:lstStyle/>
                    <a:p>
                      <a:pPr algn="l" rtl="0" fontAlgn="t">
                        <a:spcBef>
                          <a:spcPts val="0"/>
                        </a:spcBef>
                        <a:spcAft>
                          <a:spcPts val="0"/>
                        </a:spcAft>
                      </a:pPr>
                      <a:r>
                        <a:rPr lang="en-US" sz="1800" u="none" strike="noStrike" dirty="0">
                          <a:effectLst/>
                        </a:rPr>
                        <a:t>Single-page apps with React and React-based libraries (Next.js, Gatsby.js)</a:t>
                      </a:r>
                      <a:endParaRPr lang="en-US" sz="1800" b="0" i="0" u="none" strike="noStrike" dirty="0">
                        <a:effectLst/>
                        <a:latin typeface="Arial" panose="020B0604020202020204" pitchFamily="34" charset="0"/>
                      </a:endParaRPr>
                    </a:p>
                  </a:txBody>
                  <a:tcPr marL="2459" marR="2459" marT="2459" marB="0"/>
                </a:tc>
                <a:extLst>
                  <a:ext uri="{0D108BD9-81ED-4DB2-BD59-A6C34878D82A}">
                    <a16:rowId xmlns:a16="http://schemas.microsoft.com/office/drawing/2014/main" val="915192461"/>
                  </a:ext>
                </a:extLst>
              </a:tr>
            </a:tbl>
          </a:graphicData>
        </a:graphic>
      </p:graphicFrame>
    </p:spTree>
    <p:extLst>
      <p:ext uri="{BB962C8B-B14F-4D97-AF65-F5344CB8AC3E}">
        <p14:creationId xmlns:p14="http://schemas.microsoft.com/office/powerpoint/2010/main" val="28503981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DF0A0D3-7D3A-4042-AFA5-1C766E1A81F3}"/>
              </a:ext>
            </a:extLst>
          </p:cNvPr>
          <p:cNvSpPr>
            <a:spLocks noGrp="1"/>
          </p:cNvSpPr>
          <p:nvPr>
            <p:ph type="title"/>
          </p:nvPr>
        </p:nvSpPr>
        <p:spPr>
          <a:xfrm>
            <a:off x="588263" y="457200"/>
            <a:ext cx="11018520" cy="984885"/>
          </a:xfrm>
        </p:spPr>
        <p:txBody>
          <a:bodyPr>
            <a:normAutofit/>
          </a:bodyPr>
          <a:lstStyle/>
          <a:p>
            <a:r>
              <a:rPr lang="en-US"/>
              <a:t>Fast and simple integration</a:t>
            </a:r>
            <a:br>
              <a:rPr lang="en-US"/>
            </a:br>
            <a:r>
              <a:rPr lang="en-US" sz="2800">
                <a:solidFill>
                  <a:schemeClr val="accent1"/>
                </a:solidFill>
              </a:rPr>
              <a:t>Authentication libraries</a:t>
            </a:r>
            <a:endParaRPr lang="en-US"/>
          </a:p>
        </p:txBody>
      </p:sp>
      <p:sp>
        <p:nvSpPr>
          <p:cNvPr id="34" name="Text Placeholder 33">
            <a:extLst>
              <a:ext uri="{FF2B5EF4-FFF2-40B4-BE49-F238E27FC236}">
                <a16:creationId xmlns:a16="http://schemas.microsoft.com/office/drawing/2014/main" id="{1C9C419B-A002-413B-BA53-2E67E4E66085}"/>
              </a:ext>
            </a:extLst>
          </p:cNvPr>
          <p:cNvSpPr>
            <a:spLocks noGrp="1"/>
          </p:cNvSpPr>
          <p:nvPr>
            <p:ph type="body" sz="quarter" idx="10"/>
          </p:nvPr>
        </p:nvSpPr>
        <p:spPr>
          <a:xfrm>
            <a:off x="584199" y="1780381"/>
            <a:ext cx="7170749" cy="2492990"/>
          </a:xfrm>
        </p:spPr>
        <p:txBody>
          <a:bodyPr/>
          <a:lstStyle/>
          <a:p>
            <a:r>
              <a:rPr lang="en-US" dirty="0"/>
              <a:t>Secure access to users and data made simple</a:t>
            </a:r>
          </a:p>
          <a:p>
            <a:pPr lvl="1"/>
            <a:r>
              <a:rPr lang="en-US" dirty="0"/>
              <a:t>Microsoft’s (Microsoft Graph, other APIs)</a:t>
            </a:r>
          </a:p>
          <a:p>
            <a:pPr lvl="1"/>
            <a:r>
              <a:rPr lang="en-US" dirty="0"/>
              <a:t>Your own APIs</a:t>
            </a:r>
          </a:p>
          <a:p>
            <a:r>
              <a:rPr lang="en-US" dirty="0"/>
              <a:t>MSAL - best in class auth libs</a:t>
            </a:r>
          </a:p>
          <a:p>
            <a:pPr lvl="1"/>
            <a:r>
              <a:rPr lang="en-US" dirty="0"/>
              <a:t>Reach any audience</a:t>
            </a:r>
          </a:p>
          <a:p>
            <a:pPr lvl="1"/>
            <a:r>
              <a:rPr lang="en-US" dirty="0"/>
              <a:t>Follows Microsoft Security </a:t>
            </a:r>
            <a:r>
              <a:rPr lang="en-US"/>
              <a:t>Development Lifecycle</a:t>
            </a:r>
            <a:endParaRPr lang="en-US" dirty="0"/>
          </a:p>
        </p:txBody>
      </p:sp>
      <p:sp>
        <p:nvSpPr>
          <p:cNvPr id="7" name="Oval 6">
            <a:extLst>
              <a:ext uri="{FF2B5EF4-FFF2-40B4-BE49-F238E27FC236}">
                <a16:creationId xmlns:a16="http://schemas.microsoft.com/office/drawing/2014/main" id="{1600FC5A-F0F2-40ED-A128-989213E92BEF}"/>
              </a:ext>
            </a:extLst>
          </p:cNvPr>
          <p:cNvSpPr/>
          <p:nvPr/>
        </p:nvSpPr>
        <p:spPr bwMode="auto">
          <a:xfrm>
            <a:off x="8087713" y="3144032"/>
            <a:ext cx="1653246" cy="1626207"/>
          </a:xfrm>
          <a:prstGeom prst="ellipse">
            <a:avLst/>
          </a:prstGeom>
          <a:solidFill>
            <a:schemeClr val="bg1">
              <a:lumMod val="75000"/>
            </a:schemeClr>
          </a:solidFill>
          <a:ln w="381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APP mobile">
            <a:extLst>
              <a:ext uri="{FF2B5EF4-FFF2-40B4-BE49-F238E27FC236}">
                <a16:creationId xmlns:a16="http://schemas.microsoft.com/office/drawing/2014/main" id="{33C690DE-8945-4F5F-81C4-529DFD5179F4}"/>
              </a:ext>
            </a:extLst>
          </p:cNvPr>
          <p:cNvGrpSpPr/>
          <p:nvPr/>
        </p:nvGrpSpPr>
        <p:grpSpPr>
          <a:xfrm>
            <a:off x="7948488" y="3551778"/>
            <a:ext cx="1193391" cy="1218349"/>
            <a:chOff x="3059496" y="5500928"/>
            <a:chExt cx="1217321" cy="1242779"/>
          </a:xfrm>
        </p:grpSpPr>
        <p:pic>
          <p:nvPicPr>
            <p:cNvPr id="15" name="Picture 14">
              <a:extLst>
                <a:ext uri="{FF2B5EF4-FFF2-40B4-BE49-F238E27FC236}">
                  <a16:creationId xmlns:a16="http://schemas.microsoft.com/office/drawing/2014/main" id="{E1E82AC4-B1D4-4AF4-AA1E-FD04A7E2B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277" y="5500928"/>
              <a:ext cx="520829" cy="837550"/>
            </a:xfrm>
            <a:prstGeom prst="rect">
              <a:avLst/>
            </a:prstGeom>
          </p:spPr>
        </p:pic>
        <p:sp>
          <p:nvSpPr>
            <p:cNvPr id="16" name="TextBox 15">
              <a:extLst>
                <a:ext uri="{FF2B5EF4-FFF2-40B4-BE49-F238E27FC236}">
                  <a16:creationId xmlns:a16="http://schemas.microsoft.com/office/drawing/2014/main" id="{8567C4BB-CD36-4C2B-B61F-6282F7EB5F37}"/>
                </a:ext>
              </a:extLst>
            </p:cNvPr>
            <p:cNvSpPr txBox="1"/>
            <p:nvPr/>
          </p:nvSpPr>
          <p:spPr>
            <a:xfrm>
              <a:off x="3059496" y="6282042"/>
              <a:ext cx="1217321" cy="4616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charset="0"/>
                  <a:ea typeface="Segoe UI" charset="0"/>
                  <a:cs typeface="Segoe UI" charset="0"/>
                </a:rPr>
                <a:t>MOBILE APP</a:t>
              </a:r>
            </a:p>
          </p:txBody>
        </p:sp>
      </p:grpSp>
      <p:grpSp>
        <p:nvGrpSpPr>
          <p:cNvPr id="17" name="SDK client">
            <a:extLst>
              <a:ext uri="{FF2B5EF4-FFF2-40B4-BE49-F238E27FC236}">
                <a16:creationId xmlns:a16="http://schemas.microsoft.com/office/drawing/2014/main" id="{06F29F20-AFDD-49E7-A900-CE058429E284}"/>
              </a:ext>
            </a:extLst>
          </p:cNvPr>
          <p:cNvGrpSpPr/>
          <p:nvPr/>
        </p:nvGrpSpPr>
        <p:grpSpPr>
          <a:xfrm>
            <a:off x="8991602" y="3547734"/>
            <a:ext cx="1149389" cy="1222392"/>
            <a:chOff x="4123526" y="5496803"/>
            <a:chExt cx="1172437" cy="1246904"/>
          </a:xfrm>
        </p:grpSpPr>
        <p:grpSp>
          <p:nvGrpSpPr>
            <p:cNvPr id="18" name="Group 17">
              <a:extLst>
                <a:ext uri="{FF2B5EF4-FFF2-40B4-BE49-F238E27FC236}">
                  <a16:creationId xmlns:a16="http://schemas.microsoft.com/office/drawing/2014/main" id="{F2A4A515-81BE-408F-9E5A-2D4439CBCBB2}"/>
                </a:ext>
              </a:extLst>
            </p:cNvPr>
            <p:cNvGrpSpPr/>
            <p:nvPr/>
          </p:nvGrpSpPr>
          <p:grpSpPr>
            <a:xfrm>
              <a:off x="4298769" y="5496803"/>
              <a:ext cx="710414" cy="853932"/>
              <a:chOff x="3116145" y="4935971"/>
              <a:chExt cx="710414" cy="853932"/>
            </a:xfrm>
          </p:grpSpPr>
          <p:pic>
            <p:nvPicPr>
              <p:cNvPr id="20" name="Picture 19">
                <a:extLst>
                  <a:ext uri="{FF2B5EF4-FFF2-40B4-BE49-F238E27FC236}">
                    <a16:creationId xmlns:a16="http://schemas.microsoft.com/office/drawing/2014/main" id="{D1035E6C-350C-4E55-9BBD-9272221DA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145" y="4935971"/>
                <a:ext cx="710414" cy="853932"/>
              </a:xfrm>
              <a:prstGeom prst="rect">
                <a:avLst/>
              </a:prstGeom>
            </p:spPr>
          </p:pic>
          <p:sp>
            <p:nvSpPr>
              <p:cNvPr id="21" name="Regular Pentagon 105">
                <a:extLst>
                  <a:ext uri="{FF2B5EF4-FFF2-40B4-BE49-F238E27FC236}">
                    <a16:creationId xmlns:a16="http://schemas.microsoft.com/office/drawing/2014/main" id="{7E3B7DAC-E478-4635-8807-0653A84A971A}"/>
                  </a:ext>
                </a:extLst>
              </p:cNvPr>
              <p:cNvSpPr/>
              <p:nvPr/>
            </p:nvSpPr>
            <p:spPr bwMode="auto">
              <a:xfrm>
                <a:off x="3356202" y="5229849"/>
                <a:ext cx="233958" cy="222816"/>
              </a:xfrm>
              <a:prstGeom prst="pent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31C1FD3F-D1E8-4E3D-9481-1DE78FB039F5}"/>
                </a:ext>
              </a:extLst>
            </p:cNvPr>
            <p:cNvSpPr txBox="1"/>
            <p:nvPr/>
          </p:nvSpPr>
          <p:spPr>
            <a:xfrm>
              <a:off x="4123526" y="6282042"/>
              <a:ext cx="1172437" cy="4616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charset="0"/>
                  <a:ea typeface="Segoe UI" charset="0"/>
                  <a:cs typeface="Segoe UI" charset="0"/>
                </a:rPr>
                <a:t>CLIENT SDK</a:t>
              </a:r>
            </a:p>
          </p:txBody>
        </p:sp>
      </p:grpSp>
    </p:spTree>
    <p:extLst>
      <p:ext uri="{BB962C8B-B14F-4D97-AF65-F5344CB8AC3E}">
        <p14:creationId xmlns:p14="http://schemas.microsoft.com/office/powerpoint/2010/main" val="23270512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we hear from customers</a:t>
            </a:r>
          </a:p>
        </p:txBody>
      </p:sp>
      <p:sp>
        <p:nvSpPr>
          <p:cNvPr id="6" name="Text Placeholder 5"/>
          <p:cNvSpPr>
            <a:spLocks noGrp="1"/>
          </p:cNvSpPr>
          <p:nvPr>
            <p:ph type="body" sz="quarter" idx="10"/>
          </p:nvPr>
        </p:nvSpPr>
        <p:spPr>
          <a:xfrm>
            <a:off x="586390" y="1434370"/>
            <a:ext cx="11018520" cy="3533275"/>
          </a:xfrm>
        </p:spPr>
        <p:txBody>
          <a:bodyPr/>
          <a:lstStyle/>
          <a:p>
            <a:r>
              <a:rPr lang="en-US"/>
              <a:t>Increased</a:t>
            </a:r>
            <a:r>
              <a:rPr lang="en-US" b="1"/>
              <a:t> </a:t>
            </a:r>
            <a:r>
              <a:rPr lang="en-US" b="1">
                <a:solidFill>
                  <a:schemeClr val="accent1"/>
                </a:solidFill>
                <a:latin typeface="+mj-lt"/>
              </a:rPr>
              <a:t>visibility and control</a:t>
            </a:r>
          </a:p>
          <a:p>
            <a:endParaRPr lang="en-US"/>
          </a:p>
          <a:p>
            <a:r>
              <a:rPr lang="en-US" b="1">
                <a:solidFill>
                  <a:schemeClr val="accent1"/>
                </a:solidFill>
                <a:latin typeface="+mj-lt"/>
              </a:rPr>
              <a:t>More proactive </a:t>
            </a:r>
            <a:r>
              <a:rPr lang="en-US"/>
              <a:t>decisions, </a:t>
            </a:r>
            <a:r>
              <a:rPr lang="en-US" b="1">
                <a:solidFill>
                  <a:schemeClr val="accent1"/>
                </a:solidFill>
                <a:latin typeface="+mj-lt"/>
              </a:rPr>
              <a:t>easier</a:t>
            </a:r>
            <a:r>
              <a:rPr lang="en-US"/>
              <a:t> reactive ones</a:t>
            </a:r>
          </a:p>
          <a:p>
            <a:endParaRPr lang="en-US"/>
          </a:p>
          <a:p>
            <a:r>
              <a:rPr lang="en-US"/>
              <a:t>Systems should </a:t>
            </a:r>
            <a:r>
              <a:rPr lang="en-US" b="1">
                <a:solidFill>
                  <a:schemeClr val="accent1"/>
                </a:solidFill>
                <a:latin typeface="+mj-lt"/>
              </a:rPr>
              <a:t>keep data safe </a:t>
            </a:r>
            <a:r>
              <a:rPr lang="en-US"/>
              <a:t>and </a:t>
            </a:r>
            <a:r>
              <a:rPr lang="en-US" b="1">
                <a:solidFill>
                  <a:schemeClr val="accent1"/>
                </a:solidFill>
                <a:latin typeface="+mj-lt"/>
              </a:rPr>
              <a:t>reduce decision burden</a:t>
            </a:r>
          </a:p>
          <a:p>
            <a:endParaRPr lang="en-US" b="1"/>
          </a:p>
          <a:p>
            <a:r>
              <a:rPr lang="en-US" b="1">
                <a:solidFill>
                  <a:schemeClr val="accent1"/>
                </a:solidFill>
                <a:latin typeface="+mj-lt"/>
              </a:rPr>
              <a:t>Accelerated app adoption </a:t>
            </a:r>
            <a:r>
              <a:rPr lang="en-US"/>
              <a:t>for trustworthy developers</a:t>
            </a:r>
          </a:p>
        </p:txBody>
      </p:sp>
    </p:spTree>
    <p:extLst>
      <p:ext uri="{BB962C8B-B14F-4D97-AF65-F5344CB8AC3E}">
        <p14:creationId xmlns:p14="http://schemas.microsoft.com/office/powerpoint/2010/main" val="24544190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a Microsoft program login saying Permissions requested and highlighting Contoso">
            <a:extLst>
              <a:ext uri="{FF2B5EF4-FFF2-40B4-BE49-F238E27FC236}">
                <a16:creationId xmlns:a16="http://schemas.microsoft.com/office/drawing/2014/main" id="{390FFE60-2582-4586-A593-FC4A6F95E63D}"/>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sp>
        <p:nvSpPr>
          <p:cNvPr id="2" name="Rectangle 1">
            <a:extLst>
              <a:ext uri="{FF2B5EF4-FFF2-40B4-BE49-F238E27FC236}">
                <a16:creationId xmlns:a16="http://schemas.microsoft.com/office/drawing/2014/main" id="{2F5A8E20-BAC9-4B39-803F-71D0127D308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26695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BE7CB-807B-4858-BFBD-58ACFDA0A5B3}"/>
              </a:ext>
            </a:extLst>
          </p:cNvPr>
          <p:cNvSpPr>
            <a:spLocks noGrp="1"/>
          </p:cNvSpPr>
          <p:nvPr>
            <p:ph type="title"/>
          </p:nvPr>
        </p:nvSpPr>
        <p:spPr/>
        <p:txBody>
          <a:bodyPr/>
          <a:lstStyle/>
          <a:p>
            <a:r>
              <a:rPr lang="en-US"/>
              <a:t>Before we get started</a:t>
            </a:r>
          </a:p>
        </p:txBody>
      </p:sp>
      <p:sp>
        <p:nvSpPr>
          <p:cNvPr id="6" name="Text Placeholder 5">
            <a:extLst>
              <a:ext uri="{FF2B5EF4-FFF2-40B4-BE49-F238E27FC236}">
                <a16:creationId xmlns:a16="http://schemas.microsoft.com/office/drawing/2014/main" id="{56991CE7-89FA-4CED-B7B9-C325D284F265}"/>
              </a:ext>
            </a:extLst>
          </p:cNvPr>
          <p:cNvSpPr>
            <a:spLocks noGrp="1"/>
          </p:cNvSpPr>
          <p:nvPr>
            <p:ph type="body" sz="quarter" idx="10"/>
          </p:nvPr>
        </p:nvSpPr>
        <p:spPr>
          <a:xfrm>
            <a:off x="584200" y="1435497"/>
            <a:ext cx="11018520" cy="2499146"/>
          </a:xfrm>
        </p:spPr>
        <p:txBody>
          <a:bodyPr/>
          <a:lstStyle/>
          <a:p>
            <a:r>
              <a:rPr lang="en-US"/>
              <a:t>We are recording the sessions</a:t>
            </a:r>
          </a:p>
          <a:p>
            <a:r>
              <a:rPr lang="en-US"/>
              <a:t>Please mute your microphone</a:t>
            </a:r>
          </a:p>
          <a:p>
            <a:r>
              <a:rPr lang="en-US"/>
              <a:t>Please type your questions and comments into the chat</a:t>
            </a:r>
          </a:p>
          <a:p>
            <a:r>
              <a:rPr lang="en-US"/>
              <a:t>You can also come mute to ask a question or make a comment</a:t>
            </a:r>
          </a:p>
          <a:p>
            <a:r>
              <a:rPr lang="en-US"/>
              <a:t>Raise your hand in Teams, but this is harder for the presenter to see. </a:t>
            </a:r>
          </a:p>
        </p:txBody>
      </p:sp>
    </p:spTree>
    <p:extLst>
      <p:ext uri="{BB962C8B-B14F-4D97-AF65-F5344CB8AC3E}">
        <p14:creationId xmlns:p14="http://schemas.microsoft.com/office/powerpoint/2010/main" val="31611500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of a Microsoft program login saying Permissions requested and highlighting Publisher: Contoso, verified">
            <a:extLst>
              <a:ext uri="{FF2B5EF4-FFF2-40B4-BE49-F238E27FC236}">
                <a16:creationId xmlns:a16="http://schemas.microsoft.com/office/drawing/2014/main" id="{83796D7A-D553-4E5C-B490-A3B6A0E4FBDF}"/>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AA54E79-FB9D-406F-BD63-DE09D581CDA0}"/>
              </a:ext>
              <a:ext uri="{C183D7F6-B498-43B3-948B-1728B52AA6E4}">
                <adec:decorative xmlns:adec="http://schemas.microsoft.com/office/drawing/2017/decorative" val="1"/>
              </a:ext>
            </a:extLst>
          </p:cNvPr>
          <p:cNvPicPr>
            <a:picLocks noChangeAspect="1"/>
          </p:cNvPicPr>
          <p:nvPr/>
        </p:nvPicPr>
        <p:blipFill rotWithShape="1">
          <a:blip r:embed="rId4"/>
          <a:srcRect l="1093" t="38087" r="1232" b="15007"/>
          <a:stretch/>
        </p:blipFill>
        <p:spPr>
          <a:xfrm>
            <a:off x="4084321" y="2870201"/>
            <a:ext cx="4023359" cy="2292349"/>
          </a:xfrm>
          <a:prstGeom prst="rect">
            <a:avLst/>
          </a:prstGeom>
          <a:ln>
            <a:noFill/>
          </a:ln>
        </p:spPr>
      </p:pic>
      <p:sp>
        <p:nvSpPr>
          <p:cNvPr id="9" name="Rectangle 8">
            <a:extLst>
              <a:ext uri="{FF2B5EF4-FFF2-40B4-BE49-F238E27FC236}">
                <a16:creationId xmlns:a16="http://schemas.microsoft.com/office/drawing/2014/main" id="{BC0E6CF6-32E9-477A-8F50-7CCD67D45410}"/>
              </a:ext>
              <a:ext uri="{C183D7F6-B498-43B3-948B-1728B52AA6E4}">
                <adec:decorative xmlns:adec="http://schemas.microsoft.com/office/drawing/2017/decorative" val="1"/>
              </a:ext>
            </a:extLst>
          </p:cNvPr>
          <p:cNvSpPr/>
          <p:nvPr/>
        </p:nvSpPr>
        <p:spPr bwMode="auto">
          <a:xfrm>
            <a:off x="4711745" y="2671418"/>
            <a:ext cx="84666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84D6E38-A027-4146-B5BB-A263F2D733C6}"/>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6028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a Microsoft program login saying Permissions requested for Apple Inc. and highlighting Publisher: Apple Inc., verified">
            <a:extLst>
              <a:ext uri="{FF2B5EF4-FFF2-40B4-BE49-F238E27FC236}">
                <a16:creationId xmlns:a16="http://schemas.microsoft.com/office/drawing/2014/main" id="{5D35E70E-77B5-4069-9530-AD365DB856EA}"/>
              </a:ext>
            </a:extLst>
          </p:cNvPr>
          <p:cNvPicPr>
            <a:picLocks noChangeAspect="1"/>
          </p:cNvPicPr>
          <p:nvPr/>
        </p:nvPicPr>
        <p:blipFill>
          <a:blip r:embed="rId3"/>
          <a:stretch>
            <a:fillRect/>
          </a:stretch>
        </p:blipFill>
        <p:spPr>
          <a:xfrm>
            <a:off x="4046514" y="1007027"/>
            <a:ext cx="4098973" cy="4886877"/>
          </a:xfrm>
          <a:prstGeom prst="rect">
            <a:avLst/>
          </a:prstGeom>
          <a:ln>
            <a:solidFill>
              <a:schemeClr val="tx1"/>
            </a:solidFill>
          </a:ln>
        </p:spPr>
      </p:pic>
      <p:pic>
        <p:nvPicPr>
          <p:cNvPr id="8" name="Picture 7">
            <a:extLst>
              <a:ext uri="{FF2B5EF4-FFF2-40B4-BE49-F238E27FC236}">
                <a16:creationId xmlns:a16="http://schemas.microsoft.com/office/drawing/2014/main" id="{90BD671C-E177-46F8-A0FF-294C10008676}"/>
              </a:ext>
              <a:ext uri="{C183D7F6-B498-43B3-948B-1728B52AA6E4}">
                <adec:decorative xmlns:adec="http://schemas.microsoft.com/office/drawing/2017/decorative" val="1"/>
              </a:ext>
            </a:extLst>
          </p:cNvPr>
          <p:cNvPicPr>
            <a:picLocks noChangeAspect="1"/>
          </p:cNvPicPr>
          <p:nvPr/>
        </p:nvPicPr>
        <p:blipFill rotWithShape="1">
          <a:blip r:embed="rId4"/>
          <a:srcRect l="1538" t="27960" r="1417" b="19592"/>
          <a:stretch/>
        </p:blipFill>
        <p:spPr>
          <a:xfrm>
            <a:off x="4100462" y="2434589"/>
            <a:ext cx="3978770" cy="2686633"/>
          </a:xfrm>
          <a:prstGeom prst="rect">
            <a:avLst/>
          </a:prstGeom>
          <a:ln>
            <a:noFill/>
          </a:ln>
        </p:spPr>
      </p:pic>
      <p:sp>
        <p:nvSpPr>
          <p:cNvPr id="10" name="Rectangle 9">
            <a:extLst>
              <a:ext uri="{FF2B5EF4-FFF2-40B4-BE49-F238E27FC236}">
                <a16:creationId xmlns:a16="http://schemas.microsoft.com/office/drawing/2014/main" id="{641EF364-3691-4BE3-8500-828095246DB0}"/>
              </a:ext>
              <a:ext uri="{C183D7F6-B498-43B3-948B-1728B52AA6E4}">
                <adec:decorative xmlns:adec="http://schemas.microsoft.com/office/drawing/2017/decorative" val="1"/>
              </a:ext>
            </a:extLst>
          </p:cNvPr>
          <p:cNvSpPr/>
          <p:nvPr/>
        </p:nvSpPr>
        <p:spPr bwMode="auto">
          <a:xfrm>
            <a:off x="4368588" y="2671418"/>
            <a:ext cx="930487" cy="21590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3781CB9-A97C-4CE1-A1BF-29F67AD8DA0E}"/>
              </a:ext>
              <a:ext uri="{C183D7F6-B498-43B3-948B-1728B52AA6E4}">
                <adec:decorative xmlns:adec="http://schemas.microsoft.com/office/drawing/2017/decorative" val="1"/>
              </a:ext>
            </a:extLst>
          </p:cNvPr>
          <p:cNvSpPr/>
          <p:nvPr/>
        </p:nvSpPr>
        <p:spPr bwMode="auto">
          <a:xfrm>
            <a:off x="4502838" y="3846628"/>
            <a:ext cx="1295981" cy="448733"/>
          </a:xfrm>
          <a:prstGeom prst="rect">
            <a:avLst/>
          </a:prstGeom>
          <a:noFill/>
          <a:ln w="38100">
            <a:solidFill>
              <a:srgbClr val="2167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6304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E27EB36E-6291-4256-8CE6-83184BF6054F}"/>
              </a:ext>
            </a:extLst>
          </p:cNvPr>
          <p:cNvGrpSpPr/>
          <p:nvPr/>
        </p:nvGrpSpPr>
        <p:grpSpPr>
          <a:xfrm>
            <a:off x="4302428" y="2131690"/>
            <a:ext cx="3583784" cy="3583784"/>
            <a:chOff x="7067475" y="1673973"/>
            <a:chExt cx="3583784" cy="3583784"/>
          </a:xfrm>
        </p:grpSpPr>
        <p:cxnSp>
          <p:nvCxnSpPr>
            <p:cNvPr id="147" name="Straight Connector 146">
              <a:extLst>
                <a:ext uri="{FF2B5EF4-FFF2-40B4-BE49-F238E27FC236}">
                  <a16:creationId xmlns:a16="http://schemas.microsoft.com/office/drawing/2014/main" id="{C042C943-701A-4E6B-8634-44B18E21E597}"/>
                </a:ext>
              </a:extLst>
            </p:cNvPr>
            <p:cNvCxnSpPr>
              <a:cxnSpLocks/>
            </p:cNvCxnSpPr>
            <p:nvPr/>
          </p:nvCxnSpPr>
          <p:spPr>
            <a:xfrm rot="540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81E2401-0A98-42CD-85B5-63ABC0AB11B8}"/>
                </a:ext>
              </a:extLst>
            </p:cNvPr>
            <p:cNvCxnSpPr>
              <a:cxnSpLocks/>
            </p:cNvCxnSpPr>
            <p:nvPr/>
          </p:nvCxnSpPr>
          <p:spPr>
            <a:xfrm rot="73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4C6181D-1626-47D1-836D-13A9F337F9A5}"/>
                </a:ext>
              </a:extLst>
            </p:cNvPr>
            <p:cNvCxnSpPr>
              <a:cxnSpLocks/>
            </p:cNvCxnSpPr>
            <p:nvPr/>
          </p:nvCxnSpPr>
          <p:spPr>
            <a:xfrm rot="198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3C7FA1-2FD0-4C23-8FAA-2563768EDD53}"/>
                </a:ext>
              </a:extLst>
            </p:cNvPr>
            <p:cNvCxnSpPr>
              <a:cxnSpLocks/>
            </p:cNvCxnSpPr>
            <p:nvPr/>
          </p:nvCxnSpPr>
          <p:spPr>
            <a:xfrm rot="39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2328F7F-E566-48E3-BB8F-CE8AC5F1BD70}"/>
                </a:ext>
              </a:extLst>
            </p:cNvPr>
            <p:cNvCxnSpPr>
              <a:cxnSpLocks/>
            </p:cNvCxnSpPr>
            <p:nvPr/>
          </p:nvCxnSpPr>
          <p:spPr>
            <a:xfrm rot="59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D6D8A96-4ABD-44A3-BB9E-F6D474B9CDAB}"/>
                </a:ext>
              </a:extLst>
            </p:cNvPr>
            <p:cNvCxnSpPr>
              <a:cxnSpLocks/>
            </p:cNvCxnSpPr>
            <p:nvPr/>
          </p:nvCxnSpPr>
          <p:spPr>
            <a:xfrm rot="113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E9043BD-1CDE-46EB-9369-E52CEE95D3B1}"/>
                </a:ext>
              </a:extLst>
            </p:cNvPr>
            <p:cNvCxnSpPr>
              <a:cxnSpLocks/>
            </p:cNvCxnSpPr>
            <p:nvPr/>
          </p:nvCxnSpPr>
          <p:spPr>
            <a:xfrm rot="444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9164EFD-6CEA-4611-B25D-37E70AF7D160}"/>
                </a:ext>
              </a:extLst>
            </p:cNvPr>
            <p:cNvCxnSpPr>
              <a:cxnSpLocks/>
            </p:cNvCxnSpPr>
            <p:nvPr/>
          </p:nvCxnSpPr>
          <p:spPr>
            <a:xfrm rot="9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3BD9CC6-285E-4CFB-A2B4-039A4F1222C1}"/>
                </a:ext>
              </a:extLst>
            </p:cNvPr>
            <p:cNvCxnSpPr>
              <a:cxnSpLocks/>
            </p:cNvCxnSpPr>
            <p:nvPr/>
          </p:nvCxnSpPr>
          <p:spPr>
            <a:xfrm rot="636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1E82BE5-7285-4949-8A01-906E31670245}"/>
                </a:ext>
              </a:extLst>
            </p:cNvPr>
            <p:cNvCxnSpPr>
              <a:cxnSpLocks/>
            </p:cNvCxnSpPr>
            <p:nvPr/>
          </p:nvCxnSpPr>
          <p:spPr>
            <a:xfrm rot="118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43C2A34-0044-4A8E-BC31-DD361335D5F2}"/>
                </a:ext>
              </a:extLst>
            </p:cNvPr>
            <p:cNvCxnSpPr>
              <a:cxnSpLocks/>
            </p:cNvCxnSpPr>
            <p:nvPr/>
          </p:nvCxnSpPr>
          <p:spPr>
            <a:xfrm rot="79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FB63344-6E83-4134-A89D-99460E31386D}"/>
                </a:ext>
              </a:extLst>
            </p:cNvPr>
            <p:cNvCxnSpPr>
              <a:cxnSpLocks/>
            </p:cNvCxnSpPr>
            <p:nvPr/>
          </p:nvCxnSpPr>
          <p:spPr>
            <a:xfrm rot="13320000" flipH="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1548D16-E541-4046-AAE7-F21BEAE650CA}"/>
                </a:ext>
              </a:extLst>
            </p:cNvPr>
            <p:cNvCxnSpPr>
              <a:cxnSpLocks/>
            </p:cNvCxnSpPr>
            <p:nvPr/>
          </p:nvCxnSpPr>
          <p:spPr>
            <a:xfrm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93CBD78-C286-4B48-AE9A-FF86178966F4}"/>
                </a:ext>
              </a:extLst>
            </p:cNvPr>
            <p:cNvCxnSpPr>
              <a:cxnSpLocks/>
            </p:cNvCxnSpPr>
            <p:nvPr/>
          </p:nvCxnSpPr>
          <p:spPr>
            <a:xfrm rot="196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13ECF6F-F55A-49A8-8F78-0018EB362868}"/>
                </a:ext>
              </a:extLst>
            </p:cNvPr>
            <p:cNvCxnSpPr>
              <a:cxnSpLocks/>
            </p:cNvCxnSpPr>
            <p:nvPr/>
          </p:nvCxnSpPr>
          <p:spPr>
            <a:xfrm rot="1422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50E18E1-F10D-4D1A-8FAE-A0E1CA186CC8}"/>
                </a:ext>
              </a:extLst>
            </p:cNvPr>
            <p:cNvCxnSpPr>
              <a:cxnSpLocks/>
            </p:cNvCxnSpPr>
            <p:nvPr/>
          </p:nvCxnSpPr>
          <p:spPr>
            <a:xfrm rot="176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BC3492E-F179-4556-BC8A-4210DA9317B7}"/>
                </a:ext>
              </a:extLst>
            </p:cNvPr>
            <p:cNvCxnSpPr>
              <a:cxnSpLocks/>
            </p:cNvCxnSpPr>
            <p:nvPr/>
          </p:nvCxnSpPr>
          <p:spPr>
            <a:xfrm rot="1224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BE42887-9951-43DB-A7CB-5BE9EC7586BE}"/>
                </a:ext>
              </a:extLst>
            </p:cNvPr>
            <p:cNvCxnSpPr>
              <a:cxnSpLocks/>
            </p:cNvCxnSpPr>
            <p:nvPr/>
          </p:nvCxnSpPr>
          <p:spPr>
            <a:xfrm rot="156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967297E-B5C9-437B-86AE-556FD9D2234C}"/>
                </a:ext>
              </a:extLst>
            </p:cNvPr>
            <p:cNvCxnSpPr>
              <a:cxnSpLocks/>
            </p:cNvCxnSpPr>
            <p:nvPr/>
          </p:nvCxnSpPr>
          <p:spPr>
            <a:xfrm rot="1026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3B15B1-4B43-494B-B209-5714930B731A}"/>
                </a:ext>
              </a:extLst>
            </p:cNvPr>
            <p:cNvCxnSpPr>
              <a:cxnSpLocks/>
            </p:cNvCxnSpPr>
            <p:nvPr/>
          </p:nvCxnSpPr>
          <p:spPr>
            <a:xfrm rot="97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AC65584-7B6B-42CD-918D-9827E50140F4}"/>
                </a:ext>
              </a:extLst>
            </p:cNvPr>
            <p:cNvCxnSpPr>
              <a:cxnSpLocks/>
            </p:cNvCxnSpPr>
            <p:nvPr/>
          </p:nvCxnSpPr>
          <p:spPr>
            <a:xfrm rot="136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4E0C766-E42D-42B4-B0E1-B4C765005958}"/>
                </a:ext>
              </a:extLst>
            </p:cNvPr>
            <p:cNvCxnSpPr>
              <a:cxnSpLocks/>
            </p:cNvCxnSpPr>
            <p:nvPr/>
          </p:nvCxnSpPr>
          <p:spPr>
            <a:xfrm rot="8280000" flipH="1" flipV="1">
              <a:off x="7067475" y="3465865"/>
              <a:ext cx="35837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useBgFill="1">
        <p:nvSpPr>
          <p:cNvPr id="15" name="Oval 14">
            <a:extLst>
              <a:ext uri="{FF2B5EF4-FFF2-40B4-BE49-F238E27FC236}">
                <a16:creationId xmlns:a16="http://schemas.microsoft.com/office/drawing/2014/main" id="{6F51DC59-DB35-4780-97B2-94ABD58317CD}"/>
              </a:ext>
            </a:extLst>
          </p:cNvPr>
          <p:cNvSpPr/>
          <p:nvPr/>
        </p:nvSpPr>
        <p:spPr bwMode="auto">
          <a:xfrm>
            <a:off x="5510630" y="3296335"/>
            <a:ext cx="1160140" cy="11601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Trapezoid 111">
            <a:extLst>
              <a:ext uri="{FF2B5EF4-FFF2-40B4-BE49-F238E27FC236}">
                <a16:creationId xmlns:a16="http://schemas.microsoft.com/office/drawing/2014/main" id="{C7B7CCBC-5222-4E09-8E3A-4DB9CDF118D9}"/>
              </a:ext>
            </a:extLst>
          </p:cNvPr>
          <p:cNvSpPr/>
          <p:nvPr/>
        </p:nvSpPr>
        <p:spPr bwMode="auto">
          <a:xfrm rot="5400000" flipV="1">
            <a:off x="2539462" y="3442661"/>
            <a:ext cx="2628060" cy="912482"/>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ounded Rectangle 142">
            <a:extLst>
              <a:ext uri="{FF2B5EF4-FFF2-40B4-BE49-F238E27FC236}">
                <a16:creationId xmlns:a16="http://schemas.microsoft.com/office/drawing/2014/main" id="{D8B4A701-6CB1-4745-BC6D-75C4F55574E2}"/>
              </a:ext>
            </a:extLst>
          </p:cNvPr>
          <p:cNvSpPr/>
          <p:nvPr/>
        </p:nvSpPr>
        <p:spPr bwMode="auto">
          <a:xfrm>
            <a:off x="346872"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1" name="Trapezoid 110">
            <a:extLst>
              <a:ext uri="{FF2B5EF4-FFF2-40B4-BE49-F238E27FC236}">
                <a16:creationId xmlns:a16="http://schemas.microsoft.com/office/drawing/2014/main" id="{EBADD1E3-E7EB-490C-9870-7A3AF6CBB678}"/>
              </a:ext>
            </a:extLst>
          </p:cNvPr>
          <p:cNvSpPr/>
          <p:nvPr/>
        </p:nvSpPr>
        <p:spPr bwMode="auto">
          <a:xfrm rot="16200000" flipH="1" flipV="1">
            <a:off x="7051344" y="3415798"/>
            <a:ext cx="2628060" cy="966208"/>
          </a:xfrm>
          <a:prstGeom prst="trapezoid">
            <a:avLst/>
          </a:prstGeom>
          <a:gradFill flip="none" rotWithShape="1">
            <a:gsLst>
              <a:gs pos="0">
                <a:schemeClr val="accent6">
                  <a:lumMod val="5000"/>
                  <a:lumOff val="95000"/>
                </a:schemeClr>
              </a:gs>
              <a:gs pos="100000">
                <a:schemeClr val="accent6">
                  <a:lumMod val="30000"/>
                  <a:lumOff val="7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 name="Rounded Rectangle 4">
            <a:extLst>
              <a:ext uri="{FF2B5EF4-FFF2-40B4-BE49-F238E27FC236}">
                <a16:creationId xmlns:a16="http://schemas.microsoft.com/office/drawing/2014/main" id="{F8B15751-3908-5A4C-9656-991271E24761}"/>
              </a:ext>
            </a:extLst>
          </p:cNvPr>
          <p:cNvSpPr/>
          <p:nvPr/>
        </p:nvSpPr>
        <p:spPr bwMode="auto">
          <a:xfrm>
            <a:off x="8654378" y="2766021"/>
            <a:ext cx="3186267" cy="2267868"/>
          </a:xfrm>
          <a:prstGeom prst="roundRect">
            <a:avLst>
              <a:gd name="adj" fmla="val 11354"/>
            </a:avLst>
          </a:prstGeom>
          <a:solidFill>
            <a:schemeClr val="bg1">
              <a:lumMod val="95000"/>
              <a:alpha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969174-80EE-4B7A-B0F6-F492861BAF65}"/>
              </a:ext>
            </a:extLst>
          </p:cNvPr>
          <p:cNvGrpSpPr/>
          <p:nvPr/>
        </p:nvGrpSpPr>
        <p:grpSpPr>
          <a:xfrm>
            <a:off x="3806640" y="1637582"/>
            <a:ext cx="4575360" cy="4572000"/>
            <a:chOff x="3806640" y="1637582"/>
            <a:chExt cx="4575360" cy="4572000"/>
          </a:xfrm>
        </p:grpSpPr>
        <p:sp>
          <p:nvSpPr>
            <p:cNvPr id="115" name="Freeform: Shape 114">
              <a:extLst>
                <a:ext uri="{FF2B5EF4-FFF2-40B4-BE49-F238E27FC236}">
                  <a16:creationId xmlns:a16="http://schemas.microsoft.com/office/drawing/2014/main" id="{59616DB7-0148-4F07-9841-AD099CE68C92}"/>
                </a:ext>
              </a:extLst>
            </p:cNvPr>
            <p:cNvSpPr/>
            <p:nvPr/>
          </p:nvSpPr>
          <p:spPr bwMode="auto">
            <a:xfrm>
              <a:off x="3806640" y="1637582"/>
              <a:ext cx="2286000" cy="4572000"/>
            </a:xfrm>
            <a:custGeom>
              <a:avLst/>
              <a:gdLst>
                <a:gd name="connsiteX0" fmla="*/ 2286000 w 2286000"/>
                <a:gd name="connsiteY0" fmla="*/ 0 h 4572000"/>
                <a:gd name="connsiteX1" fmla="*/ 2286000 w 2286000"/>
                <a:gd name="connsiteY1" fmla="*/ 495788 h 4572000"/>
                <a:gd name="connsiteX2" fmla="*/ 495788 w 2286000"/>
                <a:gd name="connsiteY2" fmla="*/ 2286000 h 4572000"/>
                <a:gd name="connsiteX3" fmla="*/ 2286000 w 2286000"/>
                <a:gd name="connsiteY3" fmla="*/ 4076212 h 4572000"/>
                <a:gd name="connsiteX4" fmla="*/ 2286000 w 2286000"/>
                <a:gd name="connsiteY4" fmla="*/ 4572000 h 4572000"/>
                <a:gd name="connsiteX5" fmla="*/ 0 w 2286000"/>
                <a:gd name="connsiteY5" fmla="*/ 2286000 h 4572000"/>
                <a:gd name="connsiteX6" fmla="*/ 2286000 w 2286000"/>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0" h="4572000">
                  <a:moveTo>
                    <a:pt x="2286000" y="0"/>
                  </a:moveTo>
                  <a:lnTo>
                    <a:pt x="2286000" y="495788"/>
                  </a:lnTo>
                  <a:cubicBezTo>
                    <a:pt x="1297293" y="495788"/>
                    <a:pt x="495788" y="1297293"/>
                    <a:pt x="495788" y="2286000"/>
                  </a:cubicBezTo>
                  <a:cubicBezTo>
                    <a:pt x="495788" y="3274707"/>
                    <a:pt x="1297293" y="4076212"/>
                    <a:pt x="2286000" y="4076212"/>
                  </a:cubicBezTo>
                  <a:lnTo>
                    <a:pt x="2286000" y="4572000"/>
                  </a:lnTo>
                  <a:cubicBezTo>
                    <a:pt x="1023477" y="4572000"/>
                    <a:pt x="0" y="3548523"/>
                    <a:pt x="0" y="2286000"/>
                  </a:cubicBezTo>
                  <a:cubicBezTo>
                    <a:pt x="0" y="1023477"/>
                    <a:pt x="1023477" y="0"/>
                    <a:pt x="2286000" y="0"/>
                  </a:cubicBezTo>
                  <a:close/>
                </a:path>
              </a:pathLst>
            </a:cu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85AE1CE-3B5B-4AEB-B0B5-3463BCE21A31}"/>
                </a:ext>
              </a:extLst>
            </p:cNvPr>
            <p:cNvSpPr/>
            <p:nvPr/>
          </p:nvSpPr>
          <p:spPr bwMode="auto">
            <a:xfrm>
              <a:off x="6096000" y="1637582"/>
              <a:ext cx="2286000" cy="4572000"/>
            </a:xfrm>
            <a:custGeom>
              <a:avLst/>
              <a:gdLst>
                <a:gd name="connsiteX0" fmla="*/ 0 w 2286000"/>
                <a:gd name="connsiteY0" fmla="*/ 0 h 4572000"/>
                <a:gd name="connsiteX1" fmla="*/ 2286000 w 2286000"/>
                <a:gd name="connsiteY1" fmla="*/ 2286000 h 4572000"/>
                <a:gd name="connsiteX2" fmla="*/ 0 w 2286000"/>
                <a:gd name="connsiteY2" fmla="*/ 4572000 h 4572000"/>
                <a:gd name="connsiteX3" fmla="*/ 0 w 2286000"/>
                <a:gd name="connsiteY3" fmla="*/ 4076212 h 4572000"/>
                <a:gd name="connsiteX4" fmla="*/ 1790212 w 2286000"/>
                <a:gd name="connsiteY4" fmla="*/ 2286000 h 4572000"/>
                <a:gd name="connsiteX5" fmla="*/ 0 w 2286000"/>
                <a:gd name="connsiteY5" fmla="*/ 495788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0" h="4572000">
                  <a:moveTo>
                    <a:pt x="0" y="0"/>
                  </a:moveTo>
                  <a:cubicBezTo>
                    <a:pt x="1262523" y="0"/>
                    <a:pt x="2286000" y="1023477"/>
                    <a:pt x="2286000" y="2286000"/>
                  </a:cubicBezTo>
                  <a:cubicBezTo>
                    <a:pt x="2286000" y="3548523"/>
                    <a:pt x="1262523" y="4572000"/>
                    <a:pt x="0" y="4572000"/>
                  </a:cubicBezTo>
                  <a:lnTo>
                    <a:pt x="0" y="4076212"/>
                  </a:lnTo>
                  <a:cubicBezTo>
                    <a:pt x="988707" y="4076212"/>
                    <a:pt x="1790212" y="3274707"/>
                    <a:pt x="1790212" y="2286000"/>
                  </a:cubicBezTo>
                  <a:cubicBezTo>
                    <a:pt x="1790212" y="1297293"/>
                    <a:pt x="988707" y="495788"/>
                    <a:pt x="0" y="495788"/>
                  </a:cubicBezTo>
                  <a:close/>
                </a:path>
              </a:pathLst>
            </a:custGeom>
            <a:solidFill>
              <a:schemeClr val="bg1"/>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8" name="Rectangle 7">
            <a:extLst>
              <a:ext uri="{FF2B5EF4-FFF2-40B4-BE49-F238E27FC236}">
                <a16:creationId xmlns:a16="http://schemas.microsoft.com/office/drawing/2014/main" id="{A64B63BF-838C-408D-AA9A-5871E550218B}"/>
              </a:ext>
            </a:extLst>
          </p:cNvPr>
          <p:cNvSpPr/>
          <p:nvPr/>
        </p:nvSpPr>
        <p:spPr bwMode="auto">
          <a:xfrm>
            <a:off x="5462317" y="5459915"/>
            <a:ext cx="1267366" cy="13980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B0BCA18-CEF7-45D2-BBC2-7D6CF936553D}"/>
              </a:ext>
            </a:extLst>
          </p:cNvPr>
          <p:cNvSpPr>
            <a:spLocks noGrp="1"/>
          </p:cNvSpPr>
          <p:nvPr>
            <p:ph type="title"/>
          </p:nvPr>
        </p:nvSpPr>
        <p:spPr/>
        <p:txBody>
          <a:bodyPr/>
          <a:lstStyle/>
          <a:p>
            <a:r>
              <a:rPr lang="en-US"/>
              <a:t>Azure AD for partners and customers</a:t>
            </a:r>
          </a:p>
        </p:txBody>
      </p:sp>
      <p:sp>
        <p:nvSpPr>
          <p:cNvPr id="10" name="Rectangle 9">
            <a:extLst>
              <a:ext uri="{FF2B5EF4-FFF2-40B4-BE49-F238E27FC236}">
                <a16:creationId xmlns:a16="http://schemas.microsoft.com/office/drawing/2014/main" id="{E13A05F0-8E9C-4F98-BB8B-1A25337F877C}"/>
              </a:ext>
            </a:extLst>
          </p:cNvPr>
          <p:cNvSpPr/>
          <p:nvPr/>
        </p:nvSpPr>
        <p:spPr>
          <a:xfrm rot="16200000">
            <a:off x="4007568" y="2154221"/>
            <a:ext cx="3657600" cy="3489360"/>
          </a:xfrm>
          <a:prstGeom prst="rect">
            <a:avLst/>
          </a:prstGeom>
        </p:spPr>
        <p:txBody>
          <a:bodyPr wrap="none">
            <a:prstTxWarp prst="textArchUp">
              <a:avLst/>
            </a:prstTxWarp>
            <a:spAutoFit/>
          </a:bodyPr>
          <a:lstStyle/>
          <a:p>
            <a:pPr algn="ctr"/>
            <a:r>
              <a:rPr lang="en-US"/>
              <a:t>CONNECT WITH </a:t>
            </a:r>
            <a:r>
              <a:rPr lang="en-US" b="1">
                <a:solidFill>
                  <a:schemeClr val="accent1"/>
                </a:solidFill>
              </a:rPr>
              <a:t>CUSTOMERS</a:t>
            </a:r>
          </a:p>
        </p:txBody>
      </p:sp>
      <p:sp>
        <p:nvSpPr>
          <p:cNvPr id="11" name="Rectangle 10">
            <a:extLst>
              <a:ext uri="{FF2B5EF4-FFF2-40B4-BE49-F238E27FC236}">
                <a16:creationId xmlns:a16="http://schemas.microsoft.com/office/drawing/2014/main" id="{2F5CF1B5-351A-46B7-BF5B-6D33AF774638}"/>
              </a:ext>
            </a:extLst>
          </p:cNvPr>
          <p:cNvSpPr/>
          <p:nvPr/>
        </p:nvSpPr>
        <p:spPr>
          <a:xfrm rot="5400000">
            <a:off x="4554237" y="2185680"/>
            <a:ext cx="3657600" cy="3426440"/>
          </a:xfrm>
          <a:prstGeom prst="rect">
            <a:avLst/>
          </a:prstGeom>
        </p:spPr>
        <p:txBody>
          <a:bodyPr wrap="none">
            <a:prstTxWarp prst="textArchUp">
              <a:avLst/>
            </a:prstTxWarp>
            <a:spAutoFit/>
          </a:bodyPr>
          <a:lstStyle/>
          <a:p>
            <a:pPr algn="ctr"/>
            <a:r>
              <a:rPr lang="en-US"/>
              <a:t>COLLABORATE WITH </a:t>
            </a:r>
            <a:r>
              <a:rPr lang="en-US" b="1">
                <a:solidFill>
                  <a:srgbClr val="002060"/>
                </a:solidFill>
              </a:rPr>
              <a:t>PARTNERS</a:t>
            </a:r>
          </a:p>
        </p:txBody>
      </p:sp>
      <p:sp>
        <p:nvSpPr>
          <p:cNvPr id="12" name="Freeform: Shape 11">
            <a:extLst>
              <a:ext uri="{FF2B5EF4-FFF2-40B4-BE49-F238E27FC236}">
                <a16:creationId xmlns:a16="http://schemas.microsoft.com/office/drawing/2014/main" id="{6DC52C86-A544-4936-B9C0-39B075FC0198}"/>
              </a:ext>
            </a:extLst>
          </p:cNvPr>
          <p:cNvSpPr>
            <a:spLocks noChangeAspect="1"/>
          </p:cNvSpPr>
          <p:nvPr/>
        </p:nvSpPr>
        <p:spPr bwMode="auto">
          <a:xfrm flipV="1">
            <a:off x="5279463" y="2996244"/>
            <a:ext cx="1633074" cy="162250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chemeClr val="accent1">
              <a:alpha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0733F408-B9C0-4F7F-AB50-ED42FC911EB7}"/>
              </a:ext>
            </a:extLst>
          </p:cNvPr>
          <p:cNvGrpSpPr/>
          <p:nvPr/>
        </p:nvGrpSpPr>
        <p:grpSpPr>
          <a:xfrm>
            <a:off x="433031" y="3182969"/>
            <a:ext cx="2874963" cy="1657513"/>
            <a:chOff x="7858609" y="3788070"/>
            <a:chExt cx="2106197" cy="1214293"/>
          </a:xfrm>
        </p:grpSpPr>
        <p:sp>
          <p:nvSpPr>
            <p:cNvPr id="16" name="Rectangle 15">
              <a:extLst>
                <a:ext uri="{FF2B5EF4-FFF2-40B4-BE49-F238E27FC236}">
                  <a16:creationId xmlns:a16="http://schemas.microsoft.com/office/drawing/2014/main" id="{CEFAE99E-EC65-4B36-91BD-78817BD86375}"/>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grpSp>
          <p:nvGrpSpPr>
            <p:cNvPr id="17" name="Group 16">
              <a:extLst>
                <a:ext uri="{FF2B5EF4-FFF2-40B4-BE49-F238E27FC236}">
                  <a16:creationId xmlns:a16="http://schemas.microsoft.com/office/drawing/2014/main" id="{FFAF24BB-ED3C-40F2-BC44-96F87BBB0DD5}"/>
                </a:ext>
              </a:extLst>
            </p:cNvPr>
            <p:cNvGrpSpPr/>
            <p:nvPr/>
          </p:nvGrpSpPr>
          <p:grpSpPr>
            <a:xfrm>
              <a:off x="8460613" y="3788070"/>
              <a:ext cx="453954" cy="936352"/>
              <a:chOff x="1211651" y="1487089"/>
              <a:chExt cx="453954" cy="936352"/>
            </a:xfrm>
          </p:grpSpPr>
          <p:pic>
            <p:nvPicPr>
              <p:cNvPr id="33" name="Picture 32" descr="A close up of a sign&#10;&#10;Description generated with high confidence">
                <a:extLst>
                  <a:ext uri="{FF2B5EF4-FFF2-40B4-BE49-F238E27FC236}">
                    <a16:creationId xmlns:a16="http://schemas.microsoft.com/office/drawing/2014/main" id="{89539B5B-1753-41CD-86AB-7389464E65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4" name="Picture 54" descr="https://az495088.vo.msecnd.net/app-logo/amazonuk_215.png">
                <a:extLst>
                  <a:ext uri="{FF2B5EF4-FFF2-40B4-BE49-F238E27FC236}">
                    <a16:creationId xmlns:a16="http://schemas.microsoft.com/office/drawing/2014/main" id="{388DCACE-77E9-4B98-AEC5-D2D7AD1AA32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8718E00A-6B8D-43F6-AEC0-3C2AD57A1FE3}"/>
                </a:ext>
              </a:extLst>
            </p:cNvPr>
            <p:cNvGrpSpPr/>
            <p:nvPr/>
          </p:nvGrpSpPr>
          <p:grpSpPr>
            <a:xfrm>
              <a:off x="7858609" y="3788070"/>
              <a:ext cx="2106197" cy="1214293"/>
              <a:chOff x="7858609" y="3788070"/>
              <a:chExt cx="2106197" cy="1214293"/>
            </a:xfrm>
          </p:grpSpPr>
          <p:grpSp>
            <p:nvGrpSpPr>
              <p:cNvPr id="19" name="Group 18">
                <a:extLst>
                  <a:ext uri="{FF2B5EF4-FFF2-40B4-BE49-F238E27FC236}">
                    <a16:creationId xmlns:a16="http://schemas.microsoft.com/office/drawing/2014/main" id="{D4BDA4A4-B6B3-4862-A4C3-C1DF66B0EADD}"/>
                  </a:ext>
                </a:extLst>
              </p:cNvPr>
              <p:cNvGrpSpPr/>
              <p:nvPr/>
            </p:nvGrpSpPr>
            <p:grpSpPr>
              <a:xfrm>
                <a:off x="9516594" y="3788070"/>
                <a:ext cx="448212" cy="936352"/>
                <a:chOff x="2267632" y="1487089"/>
                <a:chExt cx="448212" cy="936352"/>
              </a:xfrm>
            </p:grpSpPr>
            <p:grpSp>
              <p:nvGrpSpPr>
                <p:cNvPr id="29" name="Group 28">
                  <a:extLst>
                    <a:ext uri="{FF2B5EF4-FFF2-40B4-BE49-F238E27FC236}">
                      <a16:creationId xmlns:a16="http://schemas.microsoft.com/office/drawing/2014/main" id="{70374CB0-1686-4C9F-8C2E-2F3FDC21EAD0}"/>
                    </a:ext>
                  </a:extLst>
                </p:cNvPr>
                <p:cNvGrpSpPr/>
                <p:nvPr/>
              </p:nvGrpSpPr>
              <p:grpSpPr>
                <a:xfrm>
                  <a:off x="2267632" y="1975229"/>
                  <a:ext cx="448212" cy="448212"/>
                  <a:chOff x="2701231" y="2673849"/>
                  <a:chExt cx="457200" cy="457200"/>
                </a:xfrm>
              </p:grpSpPr>
              <p:sp>
                <p:nvSpPr>
                  <p:cNvPr id="31" name="Rectangle 30">
                    <a:extLst>
                      <a:ext uri="{FF2B5EF4-FFF2-40B4-BE49-F238E27FC236}">
                        <a16:creationId xmlns:a16="http://schemas.microsoft.com/office/drawing/2014/main" id="{69A7498C-D3ED-4862-B13B-FD5FD79ACE5D}"/>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32" name="Picture 4">
                    <a:extLst>
                      <a:ext uri="{FF2B5EF4-FFF2-40B4-BE49-F238E27FC236}">
                        <a16:creationId xmlns:a16="http://schemas.microsoft.com/office/drawing/2014/main" id="{72DAC5C9-DA31-4A7A-932C-CF4D2A41D371}"/>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B774711-D011-48DF-B699-6AF2CE09F8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9DFD5FA1-9AAC-4ABB-9FF9-E4105D2AF886}"/>
                  </a:ext>
                </a:extLst>
              </p:cNvPr>
              <p:cNvGrpSpPr/>
              <p:nvPr/>
            </p:nvGrpSpPr>
            <p:grpSpPr>
              <a:xfrm>
                <a:off x="8987904" y="3788070"/>
                <a:ext cx="458591" cy="936352"/>
                <a:chOff x="1738942" y="1487089"/>
                <a:chExt cx="458591" cy="936352"/>
              </a:xfrm>
              <a:solidFill>
                <a:srgbClr val="E6E6E6"/>
              </a:solidFill>
            </p:grpSpPr>
            <p:pic>
              <p:nvPicPr>
                <p:cNvPr id="27" name="Picture 26">
                  <a:extLst>
                    <a:ext uri="{FF2B5EF4-FFF2-40B4-BE49-F238E27FC236}">
                      <a16:creationId xmlns:a16="http://schemas.microsoft.com/office/drawing/2014/main" id="{452605A2-B642-4521-AA2D-6C6D65655ED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28" name="Picture 56" descr="https://az495088.vo.msecnd.net/app-logo/linkedin_215.png">
                  <a:extLst>
                    <a:ext uri="{FF2B5EF4-FFF2-40B4-BE49-F238E27FC236}">
                      <a16:creationId xmlns:a16="http://schemas.microsoft.com/office/drawing/2014/main" id="{E5CC3721-54FE-4D62-B315-74AB9531E98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21" name="Group 20">
                <a:extLst>
                  <a:ext uri="{FF2B5EF4-FFF2-40B4-BE49-F238E27FC236}">
                    <a16:creationId xmlns:a16="http://schemas.microsoft.com/office/drawing/2014/main" id="{7D29DA46-A1B2-4781-832F-36ECB78E6CAE}"/>
                  </a:ext>
                </a:extLst>
              </p:cNvPr>
              <p:cNvGrpSpPr/>
              <p:nvPr/>
            </p:nvGrpSpPr>
            <p:grpSpPr>
              <a:xfrm>
                <a:off x="7858609" y="3788070"/>
                <a:ext cx="2097149" cy="1214293"/>
                <a:chOff x="609647" y="1487089"/>
                <a:chExt cx="2097149" cy="1214293"/>
              </a:xfrm>
            </p:grpSpPr>
            <p:pic>
              <p:nvPicPr>
                <p:cNvPr id="22" name="Picture 21" descr="A close up of a fish&#10;&#10;Description generated with high confidence">
                  <a:extLst>
                    <a:ext uri="{FF2B5EF4-FFF2-40B4-BE49-F238E27FC236}">
                      <a16:creationId xmlns:a16="http://schemas.microsoft.com/office/drawing/2014/main" id="{9AE8084F-829D-41DA-A947-BD54CA07465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23" name="Group 22">
                  <a:extLst>
                    <a:ext uri="{FF2B5EF4-FFF2-40B4-BE49-F238E27FC236}">
                      <a16:creationId xmlns:a16="http://schemas.microsoft.com/office/drawing/2014/main" id="{E8C1EA09-1D84-4E2A-A832-C9F899F6C6A5}"/>
                    </a:ext>
                  </a:extLst>
                </p:cNvPr>
                <p:cNvGrpSpPr/>
                <p:nvPr/>
              </p:nvGrpSpPr>
              <p:grpSpPr>
                <a:xfrm>
                  <a:off x="696045" y="1975229"/>
                  <a:ext cx="448212" cy="448212"/>
                  <a:chOff x="569427" y="3896425"/>
                  <a:chExt cx="457200" cy="457200"/>
                </a:xfrm>
              </p:grpSpPr>
              <p:sp>
                <p:nvSpPr>
                  <p:cNvPr id="25" name="Rectangle 24">
                    <a:extLst>
                      <a:ext uri="{FF2B5EF4-FFF2-40B4-BE49-F238E27FC236}">
                        <a16:creationId xmlns:a16="http://schemas.microsoft.com/office/drawing/2014/main" id="{62CF1E48-9C75-426A-8DCC-E6507FD7FE02}"/>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Semilight"/>
                    </a:endParaRPr>
                  </a:p>
                </p:txBody>
              </p:sp>
              <p:pic>
                <p:nvPicPr>
                  <p:cNvPr id="26" name="Picture 25">
                    <a:extLst>
                      <a:ext uri="{FF2B5EF4-FFF2-40B4-BE49-F238E27FC236}">
                        <a16:creationId xmlns:a16="http://schemas.microsoft.com/office/drawing/2014/main" id="{CDE4C0AF-5DF8-4EA5-8C33-8A92E6E3CD2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24" name="Rectangle 23">
                  <a:extLst>
                    <a:ext uri="{FF2B5EF4-FFF2-40B4-BE49-F238E27FC236}">
                      <a16:creationId xmlns:a16="http://schemas.microsoft.com/office/drawing/2014/main" id="{8A21652A-1E3F-4028-A69C-69D6321CCCCF}"/>
                    </a:ext>
                  </a:extLst>
                </p:cNvPr>
                <p:cNvSpPr/>
                <p:nvPr/>
              </p:nvSpPr>
              <p:spPr>
                <a:xfrm>
                  <a:off x="609647" y="2471396"/>
                  <a:ext cx="2097149" cy="229986"/>
                </a:xfrm>
                <a:prstGeom prst="rect">
                  <a:avLst/>
                </a:prstGeom>
              </p:spPr>
              <p:txBody>
                <a:bodyPr wrap="square">
                  <a:spAutoFit/>
                </a:bodyPr>
                <a:lstStyle/>
                <a:p>
                  <a:pPr algn="ctr" defTabSz="896094" fontAlgn="base">
                    <a:lnSpc>
                      <a:spcPct val="90000"/>
                    </a:lnSpc>
                    <a:spcBef>
                      <a:spcPts val="576"/>
                    </a:spcBef>
                    <a:spcAft>
                      <a:spcPct val="0"/>
                    </a:spcAft>
                    <a:defRPr/>
                  </a:pPr>
                  <a:r>
                    <a:rPr lang="en-US" sz="1600" kern="0">
                      <a:solidFill>
                        <a:srgbClr val="353535"/>
                      </a:solidFill>
                      <a:cs typeface="Segoe UI" pitchFamily="34" charset="0"/>
                    </a:rPr>
                    <a:t>Social IDs</a:t>
                  </a:r>
                </a:p>
              </p:txBody>
            </p:sp>
          </p:grpSp>
        </p:grpSp>
      </p:grpSp>
      <p:grpSp>
        <p:nvGrpSpPr>
          <p:cNvPr id="35" name="Group 34">
            <a:extLst>
              <a:ext uri="{FF2B5EF4-FFF2-40B4-BE49-F238E27FC236}">
                <a16:creationId xmlns:a16="http://schemas.microsoft.com/office/drawing/2014/main" id="{32AF864F-062D-4F4F-AF52-608E302D3754}"/>
              </a:ext>
            </a:extLst>
          </p:cNvPr>
          <p:cNvGrpSpPr/>
          <p:nvPr/>
        </p:nvGrpSpPr>
        <p:grpSpPr>
          <a:xfrm>
            <a:off x="8848478" y="3155591"/>
            <a:ext cx="2651176" cy="1676924"/>
            <a:chOff x="7852950" y="5286524"/>
            <a:chExt cx="1973831" cy="1248491"/>
          </a:xfrm>
        </p:grpSpPr>
        <p:grpSp>
          <p:nvGrpSpPr>
            <p:cNvPr id="36" name="Group 35">
              <a:extLst>
                <a:ext uri="{FF2B5EF4-FFF2-40B4-BE49-F238E27FC236}">
                  <a16:creationId xmlns:a16="http://schemas.microsoft.com/office/drawing/2014/main" id="{7913556B-ECD7-489C-A1D2-3936B04133F4}"/>
                </a:ext>
              </a:extLst>
            </p:cNvPr>
            <p:cNvGrpSpPr/>
            <p:nvPr/>
          </p:nvGrpSpPr>
          <p:grpSpPr>
            <a:xfrm>
              <a:off x="7945007" y="5286525"/>
              <a:ext cx="571179" cy="938556"/>
              <a:chOff x="638332" y="4687711"/>
              <a:chExt cx="582632" cy="957376"/>
            </a:xfrm>
          </p:grpSpPr>
          <p:grpSp>
            <p:nvGrpSpPr>
              <p:cNvPr id="56" name="Group 55">
                <a:extLst>
                  <a:ext uri="{FF2B5EF4-FFF2-40B4-BE49-F238E27FC236}">
                    <a16:creationId xmlns:a16="http://schemas.microsoft.com/office/drawing/2014/main" id="{57E00E84-B71F-4747-ADAF-517353EB8EC1}"/>
                  </a:ext>
                </a:extLst>
              </p:cNvPr>
              <p:cNvGrpSpPr/>
              <p:nvPr/>
            </p:nvGrpSpPr>
            <p:grpSpPr>
              <a:xfrm>
                <a:off x="638332" y="4687711"/>
                <a:ext cx="582632" cy="957376"/>
                <a:chOff x="2397241" y="4380340"/>
                <a:chExt cx="677654" cy="1113516"/>
              </a:xfrm>
            </p:grpSpPr>
            <p:sp>
              <p:nvSpPr>
                <p:cNvPr id="58" name="Freeform: Shape 57">
                  <a:extLst>
                    <a:ext uri="{FF2B5EF4-FFF2-40B4-BE49-F238E27FC236}">
                      <a16:creationId xmlns:a16="http://schemas.microsoft.com/office/drawing/2014/main" id="{4F28F881-F48C-46AE-8CBB-FDAA63839AC2}"/>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87444BC4-AE35-4ABE-808E-4EE338B2109D}"/>
                    </a:ext>
                  </a:extLst>
                </p:cNvPr>
                <p:cNvSpPr/>
                <p:nvPr/>
              </p:nvSpPr>
              <p:spPr bwMode="auto">
                <a:xfrm>
                  <a:off x="2539628" y="4595904"/>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6FCBAEA2-510D-4310-BC7A-D1B0ECDAB702}"/>
                    </a:ext>
                  </a:extLst>
                </p:cNvPr>
                <p:cNvGrpSpPr/>
                <p:nvPr/>
              </p:nvGrpSpPr>
              <p:grpSpPr>
                <a:xfrm>
                  <a:off x="2620879" y="4640420"/>
                  <a:ext cx="230378" cy="277325"/>
                  <a:chOff x="7132637" y="5315797"/>
                  <a:chExt cx="413352" cy="497587"/>
                </a:xfrm>
              </p:grpSpPr>
              <p:sp>
                <p:nvSpPr>
                  <p:cNvPr id="61" name="Oval 8">
                    <a:extLst>
                      <a:ext uri="{FF2B5EF4-FFF2-40B4-BE49-F238E27FC236}">
                        <a16:creationId xmlns:a16="http://schemas.microsoft.com/office/drawing/2014/main" id="{21BA2BB8-A8DC-46F9-8EEA-71D0F104319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62" name="Freeform 9">
                    <a:extLst>
                      <a:ext uri="{FF2B5EF4-FFF2-40B4-BE49-F238E27FC236}">
                        <a16:creationId xmlns:a16="http://schemas.microsoft.com/office/drawing/2014/main" id="{0D460771-2B21-4672-ACB2-9D3EE1420AF5}"/>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57" name="Picture 56">
                <a:extLst>
                  <a:ext uri="{FF2B5EF4-FFF2-40B4-BE49-F238E27FC236}">
                    <a16:creationId xmlns:a16="http://schemas.microsoft.com/office/drawing/2014/main" id="{2CE6A626-4AB6-4C04-B79C-C9BF4DD60A00}"/>
                  </a:ext>
                </a:extLst>
              </p:cNvPr>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7" name="Group 36">
              <a:extLst>
                <a:ext uri="{FF2B5EF4-FFF2-40B4-BE49-F238E27FC236}">
                  <a16:creationId xmlns:a16="http://schemas.microsoft.com/office/drawing/2014/main" id="{AB2B8E71-9E02-4689-BDAE-8818DE4069DF}"/>
                </a:ext>
              </a:extLst>
            </p:cNvPr>
            <p:cNvGrpSpPr/>
            <p:nvPr/>
          </p:nvGrpSpPr>
          <p:grpSpPr>
            <a:xfrm>
              <a:off x="8606754" y="5286524"/>
              <a:ext cx="571179" cy="938556"/>
              <a:chOff x="1313349" y="4687710"/>
              <a:chExt cx="582632" cy="957376"/>
            </a:xfrm>
          </p:grpSpPr>
          <p:grpSp>
            <p:nvGrpSpPr>
              <p:cNvPr id="49" name="Group 48">
                <a:extLst>
                  <a:ext uri="{FF2B5EF4-FFF2-40B4-BE49-F238E27FC236}">
                    <a16:creationId xmlns:a16="http://schemas.microsoft.com/office/drawing/2014/main" id="{79D96098-51CA-44E5-B5DA-E2EC30BBD61C}"/>
                  </a:ext>
                </a:extLst>
              </p:cNvPr>
              <p:cNvGrpSpPr/>
              <p:nvPr/>
            </p:nvGrpSpPr>
            <p:grpSpPr>
              <a:xfrm>
                <a:off x="1313349" y="4687710"/>
                <a:ext cx="582632" cy="957376"/>
                <a:chOff x="2397241" y="4380340"/>
                <a:chExt cx="677654" cy="1113516"/>
              </a:xfrm>
            </p:grpSpPr>
            <p:sp>
              <p:nvSpPr>
                <p:cNvPr id="51" name="Freeform: Shape 50">
                  <a:extLst>
                    <a:ext uri="{FF2B5EF4-FFF2-40B4-BE49-F238E27FC236}">
                      <a16:creationId xmlns:a16="http://schemas.microsoft.com/office/drawing/2014/main" id="{29DD4F47-0824-4C82-8C10-706EB1D92F0F}"/>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60920724-7008-4434-AE5F-7CC4F69F69F5}"/>
                    </a:ext>
                  </a:extLst>
                </p:cNvPr>
                <p:cNvSpPr/>
                <p:nvPr/>
              </p:nvSpPr>
              <p:spPr bwMode="auto">
                <a:xfrm>
                  <a:off x="2539628" y="4595906"/>
                  <a:ext cx="392881" cy="392880"/>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71FBA277-51E7-4251-8DCD-2513DD71DACC}"/>
                    </a:ext>
                  </a:extLst>
                </p:cNvPr>
                <p:cNvGrpSpPr/>
                <p:nvPr/>
              </p:nvGrpSpPr>
              <p:grpSpPr>
                <a:xfrm>
                  <a:off x="2620879" y="4640422"/>
                  <a:ext cx="230378" cy="277320"/>
                  <a:chOff x="7132637" y="5315801"/>
                  <a:chExt cx="413352" cy="497578"/>
                </a:xfrm>
              </p:grpSpPr>
              <p:sp>
                <p:nvSpPr>
                  <p:cNvPr id="54" name="Oval 8">
                    <a:extLst>
                      <a:ext uri="{FF2B5EF4-FFF2-40B4-BE49-F238E27FC236}">
                        <a16:creationId xmlns:a16="http://schemas.microsoft.com/office/drawing/2014/main" id="{63C57160-AA47-4C4F-964E-1A6D83187767}"/>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55" name="Freeform 9">
                    <a:extLst>
                      <a:ext uri="{FF2B5EF4-FFF2-40B4-BE49-F238E27FC236}">
                        <a16:creationId xmlns:a16="http://schemas.microsoft.com/office/drawing/2014/main" id="{B782EEDF-25DF-4C9D-B039-0246CAB7D956}"/>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sp>
            <p:nvSpPr>
              <p:cNvPr id="50" name="Freeform: Shape 49">
                <a:extLst>
                  <a:ext uri="{FF2B5EF4-FFF2-40B4-BE49-F238E27FC236}">
                    <a16:creationId xmlns:a16="http://schemas.microsoft.com/office/drawing/2014/main" id="{3171A932-C273-41EC-91FC-4539232B4FE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BD99BF74-B939-49DE-BD68-97C4C47E5C1B}"/>
                </a:ext>
              </a:extLst>
            </p:cNvPr>
            <p:cNvGrpSpPr/>
            <p:nvPr/>
          </p:nvGrpSpPr>
          <p:grpSpPr>
            <a:xfrm>
              <a:off x="7852950" y="5286524"/>
              <a:ext cx="1973831" cy="1248491"/>
              <a:chOff x="603988" y="2985543"/>
              <a:chExt cx="1973831" cy="1248491"/>
            </a:xfrm>
          </p:grpSpPr>
          <p:sp>
            <p:nvSpPr>
              <p:cNvPr id="39" name="Rectangle 38">
                <a:extLst>
                  <a:ext uri="{FF2B5EF4-FFF2-40B4-BE49-F238E27FC236}">
                    <a16:creationId xmlns:a16="http://schemas.microsoft.com/office/drawing/2014/main" id="{EA0F595A-7E5F-4789-B006-8B5276EAC7D1}"/>
                  </a:ext>
                </a:extLst>
              </p:cNvPr>
              <p:cNvSpPr/>
              <p:nvPr/>
            </p:nvSpPr>
            <p:spPr>
              <a:xfrm>
                <a:off x="603988" y="4006800"/>
                <a:ext cx="1973831" cy="227234"/>
              </a:xfrm>
              <a:prstGeom prst="rect">
                <a:avLst/>
              </a:prstGeom>
            </p:spPr>
            <p:txBody>
              <a:bodyPr wrap="square">
                <a:spAutoFit/>
              </a:bodyPr>
              <a:lstStyle/>
              <a:p>
                <a:pPr algn="ctr" defTabSz="896094" fontAlgn="base">
                  <a:lnSpc>
                    <a:spcPct val="90000"/>
                  </a:lnSpc>
                  <a:spcBef>
                    <a:spcPts val="576"/>
                  </a:spcBef>
                  <a:spcAft>
                    <a:spcPct val="0"/>
                  </a:spcAft>
                  <a:defRPr/>
                </a:pPr>
                <a:r>
                  <a:rPr lang="en-US" sz="1537" kern="0">
                    <a:solidFill>
                      <a:srgbClr val="353535"/>
                    </a:solidFill>
                    <a:cs typeface="Segoe UI" pitchFamily="34" charset="0"/>
                  </a:rPr>
                  <a:t>Business &amp; Government IDs</a:t>
                </a:r>
              </a:p>
            </p:txBody>
          </p:sp>
          <p:grpSp>
            <p:nvGrpSpPr>
              <p:cNvPr id="40" name="Group 39">
                <a:extLst>
                  <a:ext uri="{FF2B5EF4-FFF2-40B4-BE49-F238E27FC236}">
                    <a16:creationId xmlns:a16="http://schemas.microsoft.com/office/drawing/2014/main" id="{0B7E3F5D-1977-40CB-92A6-C5B8F00CC6B5}"/>
                  </a:ext>
                </a:extLst>
              </p:cNvPr>
              <p:cNvGrpSpPr/>
              <p:nvPr/>
            </p:nvGrpSpPr>
            <p:grpSpPr>
              <a:xfrm>
                <a:off x="2006640" y="2985543"/>
                <a:ext cx="571179" cy="938556"/>
                <a:chOff x="1975208" y="4687710"/>
                <a:chExt cx="582632" cy="957376"/>
              </a:xfrm>
            </p:grpSpPr>
            <p:grpSp>
              <p:nvGrpSpPr>
                <p:cNvPr id="41" name="Group 40">
                  <a:extLst>
                    <a:ext uri="{FF2B5EF4-FFF2-40B4-BE49-F238E27FC236}">
                      <a16:creationId xmlns:a16="http://schemas.microsoft.com/office/drawing/2014/main" id="{E5D4D108-E057-46C8-B629-3D81A9383166}"/>
                    </a:ext>
                  </a:extLst>
                </p:cNvPr>
                <p:cNvGrpSpPr/>
                <p:nvPr/>
              </p:nvGrpSpPr>
              <p:grpSpPr>
                <a:xfrm>
                  <a:off x="1975208" y="4687710"/>
                  <a:ext cx="582632" cy="957376"/>
                  <a:chOff x="2397241" y="4380339"/>
                  <a:chExt cx="677654" cy="1113516"/>
                </a:xfrm>
              </p:grpSpPr>
              <p:sp>
                <p:nvSpPr>
                  <p:cNvPr id="44" name="Freeform: Shape 43">
                    <a:extLst>
                      <a:ext uri="{FF2B5EF4-FFF2-40B4-BE49-F238E27FC236}">
                        <a16:creationId xmlns:a16="http://schemas.microsoft.com/office/drawing/2014/main" id="{F21FE802-F740-42A9-9F8A-C93010C7B2F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48594006-6DE4-4BBD-B84F-5E0ECBE9604C}"/>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7AFD9FF2-9FA2-49CB-A811-406614358F08}"/>
                      </a:ext>
                    </a:extLst>
                  </p:cNvPr>
                  <p:cNvGrpSpPr/>
                  <p:nvPr/>
                </p:nvGrpSpPr>
                <p:grpSpPr>
                  <a:xfrm>
                    <a:off x="2620879" y="4640413"/>
                    <a:ext cx="230378" cy="277327"/>
                    <a:chOff x="7132637" y="5315790"/>
                    <a:chExt cx="413352" cy="497591"/>
                  </a:xfrm>
                </p:grpSpPr>
                <p:sp>
                  <p:nvSpPr>
                    <p:cNvPr id="47" name="Oval 8">
                      <a:extLst>
                        <a:ext uri="{FF2B5EF4-FFF2-40B4-BE49-F238E27FC236}">
                          <a16:creationId xmlns:a16="http://schemas.microsoft.com/office/drawing/2014/main" id="{FCA70A66-6B6A-483A-9141-B2D18639F6B9}"/>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sp>
                  <p:nvSpPr>
                    <p:cNvPr id="48" name="Freeform 9">
                      <a:extLst>
                        <a:ext uri="{FF2B5EF4-FFF2-40B4-BE49-F238E27FC236}">
                          <a16:creationId xmlns:a16="http://schemas.microsoft.com/office/drawing/2014/main" id="{209047BD-2833-4469-8B93-FF536E4D5485}"/>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p:spPr>
                  <p:txBody>
                    <a:bodyPr vert="horz" wrap="square" lIns="89630" tIns="44814" rIns="89630" bIns="44814" numCol="1" anchor="t" anchorCtr="0" compatLnSpc="1">
                      <a:prstTxWarp prst="textNoShape">
                        <a:avLst/>
                      </a:prstTxWarp>
                    </a:bodyPr>
                    <a:lstStyle/>
                    <a:p>
                      <a:pPr defTabSz="896354">
                        <a:defRPr/>
                      </a:pPr>
                      <a:endParaRPr lang="en-US" kern="0">
                        <a:solidFill>
                          <a:srgbClr val="353535"/>
                        </a:solidFill>
                      </a:endParaRPr>
                    </a:p>
                  </p:txBody>
                </p:sp>
              </p:grpSp>
            </p:grpSp>
            <p:pic>
              <p:nvPicPr>
                <p:cNvPr id="42" name="Picture 41">
                  <a:extLst>
                    <a:ext uri="{FF2B5EF4-FFF2-40B4-BE49-F238E27FC236}">
                      <a16:creationId xmlns:a16="http://schemas.microsoft.com/office/drawing/2014/main" id="{7B7C5985-7691-4D4C-9D4F-6BC2AE3605F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43" name="TextBox 42">
                  <a:extLst>
                    <a:ext uri="{FF2B5EF4-FFF2-40B4-BE49-F238E27FC236}">
                      <a16:creationId xmlns:a16="http://schemas.microsoft.com/office/drawing/2014/main" id="{204158AF-904F-443F-83A9-DC926DE071E4}"/>
                    </a:ext>
                  </a:extLst>
                </p:cNvPr>
                <p:cNvSpPr txBox="1"/>
                <p:nvPr/>
              </p:nvSpPr>
              <p:spPr>
                <a:xfrm>
                  <a:off x="2033099" y="5482185"/>
                  <a:ext cx="466850" cy="96950"/>
                </a:xfrm>
                <a:prstGeom prst="rect">
                  <a:avLst/>
                </a:prstGeom>
                <a:noFill/>
              </p:spPr>
              <p:txBody>
                <a:bodyPr wrap="square" lIns="0" tIns="0" rIns="0" bIns="0" rtlCol="0">
                  <a:spAutoFit/>
                </a:bodyPr>
                <a:lstStyle/>
                <a:p>
                  <a:pPr algn="ctr" defTabSz="896354">
                    <a:lnSpc>
                      <a:spcPct val="90000"/>
                    </a:lnSpc>
                    <a:spcAft>
                      <a:spcPts val="576"/>
                    </a:spcAft>
                    <a:defRPr/>
                  </a:pPr>
                  <a:r>
                    <a:rPr lang="en-US" sz="672" kern="0">
                      <a:solidFill>
                        <a:srgbClr val="FFFFFF"/>
                      </a:solidFill>
                      <a:latin typeface="Georgia" panose="02040502050405020303" pitchFamily="18" charset="0"/>
                    </a:rPr>
                    <a:t>contoso</a:t>
                  </a:r>
                </a:p>
              </p:txBody>
            </p:sp>
          </p:grpSp>
        </p:grpSp>
      </p:grpSp>
      <p:sp>
        <p:nvSpPr>
          <p:cNvPr id="79" name="Freeform 38">
            <a:extLst>
              <a:ext uri="{FF2B5EF4-FFF2-40B4-BE49-F238E27FC236}">
                <a16:creationId xmlns:a16="http://schemas.microsoft.com/office/drawing/2014/main" id="{231BB4E9-2AA2-489D-8A27-4C8AA779993D}"/>
              </a:ext>
            </a:extLst>
          </p:cNvPr>
          <p:cNvSpPr>
            <a:spLocks/>
          </p:cNvSpPr>
          <p:nvPr/>
        </p:nvSpPr>
        <p:spPr bwMode="auto">
          <a:xfrm>
            <a:off x="5698885" y="1398085"/>
            <a:ext cx="1640144" cy="107848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82273" tIns="41135" rIns="82273" bIns="41135" numCol="1" anchor="t" anchorCtr="0" compatLnSpc="1">
            <a:prstTxWarp prst="textNoShape">
              <a:avLst/>
            </a:prstTxWarp>
          </a:bodyPr>
          <a:lstStyle/>
          <a:p>
            <a:pPr defTabSz="822644">
              <a:defRPr/>
            </a:pPr>
            <a:endParaRPr lang="en-US" sz="1620" kern="0">
              <a:solidFill>
                <a:srgbClr val="505050"/>
              </a:solidFill>
              <a:latin typeface="Segoe UI"/>
            </a:endParaRPr>
          </a:p>
        </p:txBody>
      </p:sp>
      <p:grpSp>
        <p:nvGrpSpPr>
          <p:cNvPr id="94" name="Group 93">
            <a:extLst>
              <a:ext uri="{FF2B5EF4-FFF2-40B4-BE49-F238E27FC236}">
                <a16:creationId xmlns:a16="http://schemas.microsoft.com/office/drawing/2014/main" id="{1886CE24-91C9-4CF0-AE50-8C76ECFF4969}"/>
              </a:ext>
            </a:extLst>
          </p:cNvPr>
          <p:cNvGrpSpPr/>
          <p:nvPr/>
        </p:nvGrpSpPr>
        <p:grpSpPr>
          <a:xfrm>
            <a:off x="7566157" y="7074581"/>
            <a:ext cx="1563624" cy="1619886"/>
            <a:chOff x="10997609" y="5121938"/>
            <a:chExt cx="1563624" cy="1619886"/>
          </a:xfrm>
        </p:grpSpPr>
        <p:grpSp>
          <p:nvGrpSpPr>
            <p:cNvPr id="95" name="Group 94">
              <a:extLst>
                <a:ext uri="{FF2B5EF4-FFF2-40B4-BE49-F238E27FC236}">
                  <a16:creationId xmlns:a16="http://schemas.microsoft.com/office/drawing/2014/main" id="{B9CD7196-3E2B-405E-A013-C4064053692B}"/>
                </a:ext>
              </a:extLst>
            </p:cNvPr>
            <p:cNvGrpSpPr/>
            <p:nvPr/>
          </p:nvGrpSpPr>
          <p:grpSpPr>
            <a:xfrm>
              <a:off x="11028791" y="5121938"/>
              <a:ext cx="1532442" cy="1094964"/>
              <a:chOff x="1970714" y="4745078"/>
              <a:chExt cx="2416700" cy="1726788"/>
            </a:xfrm>
          </p:grpSpPr>
          <p:sp>
            <p:nvSpPr>
              <p:cNvPr id="97" name="Dotted Circle">
                <a:extLst>
                  <a:ext uri="{FF2B5EF4-FFF2-40B4-BE49-F238E27FC236}">
                    <a16:creationId xmlns:a16="http://schemas.microsoft.com/office/drawing/2014/main" id="{A3F56C7F-EFFA-4372-A367-94C2D574621B}"/>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p:spPr>
            <p:txBody>
              <a:bodyPr rtlCol="0" anchor="ctr"/>
              <a:lstStyle/>
              <a:p>
                <a:pPr algn="ctr" defTabSz="896354">
                  <a:defRPr/>
                </a:pPr>
                <a:endParaRPr lang="en-US" sz="1696" kern="0">
                  <a:solidFill>
                    <a:srgbClr val="FFFFFF"/>
                  </a:solidFill>
                  <a:latin typeface="Segoe UI Semilight"/>
                </a:endParaRPr>
              </a:p>
            </p:txBody>
          </p:sp>
          <p:pic>
            <p:nvPicPr>
              <p:cNvPr id="98" name="Picture 97">
                <a:extLst>
                  <a:ext uri="{FF2B5EF4-FFF2-40B4-BE49-F238E27FC236}">
                    <a16:creationId xmlns:a16="http://schemas.microsoft.com/office/drawing/2014/main" id="{ABB2A14F-88E2-4FA1-BF3D-3A0E018470A4}"/>
                  </a:ext>
                </a:extLst>
              </p:cNvPr>
              <p:cNvPicPr>
                <a:picLocks noChangeAspect="1"/>
              </p:cNvPicPr>
              <p:nvPr/>
            </p:nvPicPr>
            <p:blipFill>
              <a:blip r:embed="rId15"/>
              <a:stretch>
                <a:fillRect/>
              </a:stretch>
            </p:blipFill>
            <p:spPr>
              <a:xfrm>
                <a:off x="3405333" y="5878233"/>
                <a:ext cx="398411" cy="398411"/>
              </a:xfrm>
              <a:prstGeom prst="rect">
                <a:avLst/>
              </a:prstGeom>
            </p:spPr>
          </p:pic>
          <p:pic>
            <p:nvPicPr>
              <p:cNvPr id="99" name="Picture 98">
                <a:extLst>
                  <a:ext uri="{FF2B5EF4-FFF2-40B4-BE49-F238E27FC236}">
                    <a16:creationId xmlns:a16="http://schemas.microsoft.com/office/drawing/2014/main" id="{E6B675DF-B772-48CD-850C-24AEF5B56858}"/>
                  </a:ext>
                </a:extLst>
              </p:cNvPr>
              <p:cNvPicPr>
                <a:picLocks noChangeAspect="1"/>
              </p:cNvPicPr>
              <p:nvPr/>
            </p:nvPicPr>
            <p:blipFill>
              <a:blip r:embed="rId16"/>
              <a:stretch>
                <a:fillRect/>
              </a:stretch>
            </p:blipFill>
            <p:spPr>
              <a:xfrm>
                <a:off x="3009889" y="5491766"/>
                <a:ext cx="438252" cy="438252"/>
              </a:xfrm>
              <a:prstGeom prst="rect">
                <a:avLst/>
              </a:prstGeom>
            </p:spPr>
          </p:pic>
          <p:pic>
            <p:nvPicPr>
              <p:cNvPr id="100" name="Picture 99">
                <a:extLst>
                  <a:ext uri="{FF2B5EF4-FFF2-40B4-BE49-F238E27FC236}">
                    <a16:creationId xmlns:a16="http://schemas.microsoft.com/office/drawing/2014/main" id="{97076EAC-46C9-4878-9266-1FFD428C5D72}"/>
                  </a:ext>
                </a:extLst>
              </p:cNvPr>
              <p:cNvPicPr>
                <a:picLocks noChangeAspect="1"/>
              </p:cNvPicPr>
              <p:nvPr/>
            </p:nvPicPr>
            <p:blipFill>
              <a:blip r:embed="rId17"/>
              <a:stretch>
                <a:fillRect/>
              </a:stretch>
            </p:blipFill>
            <p:spPr>
              <a:xfrm>
                <a:off x="3715328" y="5444538"/>
                <a:ext cx="482077" cy="482077"/>
              </a:xfrm>
              <a:prstGeom prst="rect">
                <a:avLst/>
              </a:prstGeom>
            </p:spPr>
          </p:pic>
          <p:pic>
            <p:nvPicPr>
              <p:cNvPr id="101" name="Picture 100">
                <a:extLst>
                  <a:ext uri="{FF2B5EF4-FFF2-40B4-BE49-F238E27FC236}">
                    <a16:creationId xmlns:a16="http://schemas.microsoft.com/office/drawing/2014/main" id="{4772B617-36E2-4C24-8022-E350172CDED5}"/>
                  </a:ext>
                </a:extLst>
              </p:cNvPr>
              <p:cNvPicPr>
                <a:picLocks noChangeAspect="1"/>
              </p:cNvPicPr>
              <p:nvPr/>
            </p:nvPicPr>
            <p:blipFill>
              <a:blip r:embed="rId18"/>
              <a:stretch>
                <a:fillRect/>
              </a:stretch>
            </p:blipFill>
            <p:spPr>
              <a:xfrm>
                <a:off x="3427839" y="5066550"/>
                <a:ext cx="438252" cy="438252"/>
              </a:xfrm>
              <a:prstGeom prst="rect">
                <a:avLst/>
              </a:prstGeom>
            </p:spPr>
          </p:pic>
          <p:grpSp>
            <p:nvGrpSpPr>
              <p:cNvPr id="102" name="Group 101">
                <a:extLst>
                  <a:ext uri="{FF2B5EF4-FFF2-40B4-BE49-F238E27FC236}">
                    <a16:creationId xmlns:a16="http://schemas.microsoft.com/office/drawing/2014/main" id="{E314AFA1-3DFF-48C8-9958-C168B79A7E40}"/>
                  </a:ext>
                </a:extLst>
              </p:cNvPr>
              <p:cNvGrpSpPr/>
              <p:nvPr/>
            </p:nvGrpSpPr>
            <p:grpSpPr>
              <a:xfrm>
                <a:off x="1970714" y="4745078"/>
                <a:ext cx="956049" cy="1646067"/>
                <a:chOff x="3613302" y="3372643"/>
                <a:chExt cx="1921433" cy="3007462"/>
              </a:xfrm>
            </p:grpSpPr>
            <p:pic>
              <p:nvPicPr>
                <p:cNvPr id="103" name="Picture 88">
                  <a:extLst>
                    <a:ext uri="{FF2B5EF4-FFF2-40B4-BE49-F238E27FC236}">
                      <a16:creationId xmlns:a16="http://schemas.microsoft.com/office/drawing/2014/main" id="{AE4BD2A9-A044-4829-A0A2-4E31C028498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3613302" y="3372643"/>
                  <a:ext cx="1921433" cy="3007462"/>
                </a:xfrm>
                <a:prstGeom prst="rect">
                  <a:avLst/>
                </a:prstGeom>
              </p:spPr>
            </p:pic>
            <p:sp>
              <p:nvSpPr>
                <p:cNvPr id="104" name="Rectangle 103">
                  <a:extLst>
                    <a:ext uri="{FF2B5EF4-FFF2-40B4-BE49-F238E27FC236}">
                      <a16:creationId xmlns:a16="http://schemas.microsoft.com/office/drawing/2014/main" id="{777B670C-5443-4332-9076-078C52592357}"/>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2F5526D9-6FB4-4F75-BA19-53726C47911B}"/>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919D610A-1168-474E-A0CD-8E48173B02B8}"/>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BC034729-1545-4478-83FF-131B3082D60B}"/>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808FC150-BE61-4F8B-8E4A-D040554ADBFB}"/>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FC4A19F-F72D-4B74-9078-68583B366B4C}"/>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72E0F05B-DCC0-44A3-ABF2-02E937002019}"/>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a:extLst>
                <a:ext uri="{FF2B5EF4-FFF2-40B4-BE49-F238E27FC236}">
                  <a16:creationId xmlns:a16="http://schemas.microsoft.com/office/drawing/2014/main" id="{0A8D8726-76B4-4FB1-8F88-A7D833BC4475}"/>
                </a:ext>
              </a:extLst>
            </p:cNvPr>
            <p:cNvSpPr/>
            <p:nvPr/>
          </p:nvSpPr>
          <p:spPr>
            <a:xfrm>
              <a:off x="10997609" y="6206293"/>
              <a:ext cx="1563624" cy="535531"/>
            </a:xfrm>
            <a:prstGeom prst="rect">
              <a:avLst/>
            </a:prstGeom>
          </p:spPr>
          <p:txBody>
            <a:bodyPr wrap="square">
              <a:spAutoFit/>
            </a:bodyPr>
            <a:lstStyle/>
            <a:p>
              <a:pPr algn="ctr" defTabSz="822930"/>
              <a:r>
                <a:rPr lang="en-US" sz="1440" spc="-45">
                  <a:ln w="3175">
                    <a:noFill/>
                  </a:ln>
                  <a:gradFill>
                    <a:gsLst>
                      <a:gs pos="1250">
                        <a:srgbClr val="1A1A1A"/>
                      </a:gs>
                      <a:gs pos="100000">
                        <a:srgbClr val="1A1A1A"/>
                      </a:gs>
                    </a:gsLst>
                    <a:lin ang="5400000" scaled="0"/>
                  </a:gradFill>
                  <a:latin typeface="Segoe UI"/>
                  <a:cs typeface="Segoe UI" pitchFamily="34" charset="0"/>
                </a:rPr>
                <a:t>On-premises</a:t>
              </a:r>
              <a:br>
                <a:rPr lang="en-US" sz="1440" spc="-45">
                  <a:ln w="3175">
                    <a:noFill/>
                  </a:ln>
                  <a:gradFill>
                    <a:gsLst>
                      <a:gs pos="1250">
                        <a:srgbClr val="1A1A1A"/>
                      </a:gs>
                      <a:gs pos="100000">
                        <a:srgbClr val="1A1A1A"/>
                      </a:gs>
                    </a:gsLst>
                    <a:lin ang="5400000" scaled="0"/>
                  </a:gradFill>
                  <a:latin typeface="Segoe UI"/>
                  <a:cs typeface="Segoe UI" pitchFamily="34" charset="0"/>
                </a:rPr>
              </a:br>
              <a:r>
                <a:rPr lang="en-US" sz="1440" spc="-45">
                  <a:ln w="3175">
                    <a:noFill/>
                  </a:ln>
                  <a:gradFill>
                    <a:gsLst>
                      <a:gs pos="1250">
                        <a:srgbClr val="1A1A1A"/>
                      </a:gs>
                      <a:gs pos="100000">
                        <a:srgbClr val="1A1A1A"/>
                      </a:gs>
                    </a:gsLst>
                    <a:lin ang="5400000" scaled="0"/>
                  </a:gradFill>
                  <a:latin typeface="Segoe UI"/>
                  <a:cs typeface="Segoe UI" pitchFamily="34" charset="0"/>
                </a:rPr>
                <a:t>&amp; web apps</a:t>
              </a:r>
              <a:endParaRPr lang="en-US" sz="900">
                <a:solidFill>
                  <a:srgbClr val="000000"/>
                </a:solidFill>
                <a:latin typeface="Segoe UI"/>
              </a:endParaRPr>
            </a:p>
          </p:txBody>
        </p:sp>
      </p:grpSp>
      <p:grpSp>
        <p:nvGrpSpPr>
          <p:cNvPr id="82" name="Group 81">
            <a:extLst>
              <a:ext uri="{FF2B5EF4-FFF2-40B4-BE49-F238E27FC236}">
                <a16:creationId xmlns:a16="http://schemas.microsoft.com/office/drawing/2014/main" id="{336C616D-6283-4CAB-B809-A6C04B8F9EFE}"/>
              </a:ext>
            </a:extLst>
          </p:cNvPr>
          <p:cNvGrpSpPr/>
          <p:nvPr/>
        </p:nvGrpSpPr>
        <p:grpSpPr>
          <a:xfrm>
            <a:off x="4748369" y="1298655"/>
            <a:ext cx="1977792" cy="1217438"/>
            <a:chOff x="13283193" y="691690"/>
            <a:chExt cx="2014419" cy="1239985"/>
          </a:xfrm>
        </p:grpSpPr>
        <p:grpSp>
          <p:nvGrpSpPr>
            <p:cNvPr id="84" name="Group 83">
              <a:extLst>
                <a:ext uri="{FF2B5EF4-FFF2-40B4-BE49-F238E27FC236}">
                  <a16:creationId xmlns:a16="http://schemas.microsoft.com/office/drawing/2014/main" id="{8987CAC3-C8B2-43CC-8D23-39FFAB348BDB}"/>
                </a:ext>
              </a:extLst>
            </p:cNvPr>
            <p:cNvGrpSpPr/>
            <p:nvPr/>
          </p:nvGrpSpPr>
          <p:grpSpPr>
            <a:xfrm>
              <a:off x="13283193" y="691690"/>
              <a:ext cx="2014419" cy="1239985"/>
              <a:chOff x="9682252" y="2345440"/>
              <a:chExt cx="2014419" cy="1239985"/>
            </a:xfrm>
          </p:grpSpPr>
          <p:grpSp>
            <p:nvGrpSpPr>
              <p:cNvPr id="88" name="Group 87">
                <a:extLst>
                  <a:ext uri="{FF2B5EF4-FFF2-40B4-BE49-F238E27FC236}">
                    <a16:creationId xmlns:a16="http://schemas.microsoft.com/office/drawing/2014/main" id="{E0085E2D-03A4-4E04-8FCC-C404ABC1FA4A}"/>
                  </a:ext>
                </a:extLst>
              </p:cNvPr>
              <p:cNvGrpSpPr/>
              <p:nvPr/>
            </p:nvGrpSpPr>
            <p:grpSpPr>
              <a:xfrm>
                <a:off x="10070785" y="2345440"/>
                <a:ext cx="1625886" cy="1069106"/>
                <a:chOff x="10846854" y="1787463"/>
                <a:chExt cx="1625886" cy="1069106"/>
              </a:xfrm>
            </p:grpSpPr>
            <p:sp>
              <p:nvSpPr>
                <p:cNvPr id="92" name="Freeform 38">
                  <a:extLst>
                    <a:ext uri="{FF2B5EF4-FFF2-40B4-BE49-F238E27FC236}">
                      <a16:creationId xmlns:a16="http://schemas.microsoft.com/office/drawing/2014/main" id="{351C2E27-6E7F-4FE2-954F-CE3AD64938D0}"/>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sp>
              <p:nvSpPr>
                <p:cNvPr id="93" name="Freeform 131">
                  <a:extLst>
                    <a:ext uri="{FF2B5EF4-FFF2-40B4-BE49-F238E27FC236}">
                      <a16:creationId xmlns:a16="http://schemas.microsoft.com/office/drawing/2014/main" id="{E6212AD6-F1B5-42E5-9534-72B19C35D2A5}"/>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2296" tIns="41148" rIns="82296" bIns="41148" numCol="1" anchor="t" anchorCtr="0" compatLnSpc="1">
                  <a:prstTxWarp prst="textNoShape">
                    <a:avLst/>
                  </a:prstTxWarp>
                </a:bodyPr>
                <a:lstStyle/>
                <a:p>
                  <a:pPr algn="ctr" defTabSz="822930"/>
                  <a:endParaRPr lang="en-US" sz="1589">
                    <a:solidFill>
                      <a:srgbClr val="000000"/>
                    </a:solidFill>
                    <a:latin typeface="Segoe UI"/>
                  </a:endParaRPr>
                </a:p>
              </p:txBody>
            </p:sp>
          </p:grpSp>
          <p:grpSp>
            <p:nvGrpSpPr>
              <p:cNvPr id="89" name="Group 88">
                <a:extLst>
                  <a:ext uri="{FF2B5EF4-FFF2-40B4-BE49-F238E27FC236}">
                    <a16:creationId xmlns:a16="http://schemas.microsoft.com/office/drawing/2014/main" id="{ABE1F169-9EE7-44F5-9D0F-C5E1516827E3}"/>
                  </a:ext>
                </a:extLst>
              </p:cNvPr>
              <p:cNvGrpSpPr/>
              <p:nvPr/>
            </p:nvGrpSpPr>
            <p:grpSpPr>
              <a:xfrm>
                <a:off x="9682252" y="2749670"/>
                <a:ext cx="1271007" cy="835755"/>
                <a:chOff x="10909197" y="2287518"/>
                <a:chExt cx="1271007" cy="835755"/>
              </a:xfrm>
            </p:grpSpPr>
            <p:sp>
              <p:nvSpPr>
                <p:cNvPr id="90" name="Freeform 38">
                  <a:extLst>
                    <a:ext uri="{FF2B5EF4-FFF2-40B4-BE49-F238E27FC236}">
                      <a16:creationId xmlns:a16="http://schemas.microsoft.com/office/drawing/2014/main" id="{B39AD6B6-A997-429A-92CD-F307C42C611B}"/>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82284" tIns="41142" rIns="82284" bIns="41142" numCol="1" anchor="t" anchorCtr="0" compatLnSpc="1">
                  <a:prstTxWarp prst="textNoShape">
                    <a:avLst/>
                  </a:prstTxWarp>
                </a:bodyPr>
                <a:lstStyle/>
                <a:p>
                  <a:pPr defTabSz="822803">
                    <a:defRPr/>
                  </a:pPr>
                  <a:endParaRPr lang="en-US" sz="1620" kern="0">
                    <a:solidFill>
                      <a:sysClr val="windowText" lastClr="000000"/>
                    </a:solidFill>
                    <a:latin typeface="Segoe UI"/>
                  </a:endParaRPr>
                </a:p>
              </p:txBody>
            </p:sp>
            <p:pic>
              <p:nvPicPr>
                <p:cNvPr id="91" name="Picture 2" descr="https://azure.microsoft.com/svghandler/preview/?width=600&amp;amp;height=315">
                  <a:extLst>
                    <a:ext uri="{FF2B5EF4-FFF2-40B4-BE49-F238E27FC236}">
                      <a16:creationId xmlns:a16="http://schemas.microsoft.com/office/drawing/2014/main" id="{E85DA18A-96B3-4F6D-8BCE-6CDEBEB2DC6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85" name="Freeform 22">
              <a:extLst>
                <a:ext uri="{FF2B5EF4-FFF2-40B4-BE49-F238E27FC236}">
                  <a16:creationId xmlns:a16="http://schemas.microsoft.com/office/drawing/2014/main" id="{EFD096C1-54B1-47C4-8265-72081787682F}"/>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82296" tIns="41148" rIns="82296" bIns="41148" numCol="1" anchor="t" anchorCtr="0" compatLnSpc="1">
              <a:prstTxWarp prst="textNoShape">
                <a:avLst/>
              </a:prstTxWarp>
            </a:bodyPr>
            <a:lstStyle/>
            <a:p>
              <a:pPr defTabSz="822930"/>
              <a:endParaRPr lang="en-US" sz="1589">
                <a:solidFill>
                  <a:srgbClr val="000000"/>
                </a:solidFill>
                <a:latin typeface="Segoe UI"/>
              </a:endParaRPr>
            </a:p>
          </p:txBody>
        </p:sp>
        <p:pic>
          <p:nvPicPr>
            <p:cNvPr id="86" name="Picture 85">
              <a:extLst>
                <a:ext uri="{FF2B5EF4-FFF2-40B4-BE49-F238E27FC236}">
                  <a16:creationId xmlns:a16="http://schemas.microsoft.com/office/drawing/2014/main" id="{EF5CD6C1-11F2-4C8B-9FE1-B57D334A9C0A}"/>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87" name="Picture 86">
              <a:extLst>
                <a:ext uri="{FF2B5EF4-FFF2-40B4-BE49-F238E27FC236}">
                  <a16:creationId xmlns:a16="http://schemas.microsoft.com/office/drawing/2014/main" id="{F5832C16-55E0-4B30-ABF8-F788497044D3}"/>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4" name="Oval 3">
            <a:extLst>
              <a:ext uri="{FF2B5EF4-FFF2-40B4-BE49-F238E27FC236}">
                <a16:creationId xmlns:a16="http://schemas.microsoft.com/office/drawing/2014/main" id="{D8AAF2D8-6788-2C44-B31D-A588CCDF2CA7}"/>
              </a:ext>
            </a:extLst>
          </p:cNvPr>
          <p:cNvSpPr/>
          <p:nvPr/>
        </p:nvSpPr>
        <p:spPr bwMode="auto">
          <a:xfrm>
            <a:off x="9566427"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18" name="!!Partner">
            <a:extLst>
              <a:ext uri="{FF2B5EF4-FFF2-40B4-BE49-F238E27FC236}">
                <a16:creationId xmlns:a16="http://schemas.microsoft.com/office/drawing/2014/main" id="{2C18D59C-9DD2-4F68-AF02-AAE1913A11C5}"/>
              </a:ext>
            </a:extLst>
          </p:cNvPr>
          <p:cNvGrpSpPr/>
          <p:nvPr/>
        </p:nvGrpSpPr>
        <p:grpSpPr>
          <a:xfrm>
            <a:off x="9727170" y="1837087"/>
            <a:ext cx="971257" cy="971257"/>
            <a:chOff x="5602288" y="2266950"/>
            <a:chExt cx="1296987" cy="1296988"/>
          </a:xfrm>
          <a:effectLst>
            <a:outerShdw blurRad="50800" dist="38100" dir="2700000" algn="tl" rotWithShape="0">
              <a:prstClr val="black">
                <a:alpha val="0"/>
              </a:prstClr>
            </a:outerShdw>
          </a:effectLst>
        </p:grpSpPr>
        <p:sp>
          <p:nvSpPr>
            <p:cNvPr id="119" name="AutoShape 8">
              <a:extLst>
                <a:ext uri="{FF2B5EF4-FFF2-40B4-BE49-F238E27FC236}">
                  <a16:creationId xmlns:a16="http://schemas.microsoft.com/office/drawing/2014/main" id="{5643433B-57A0-4984-A79B-BED22E9F2FBB}"/>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0" name="Freeform 10">
              <a:extLst>
                <a:ext uri="{FF2B5EF4-FFF2-40B4-BE49-F238E27FC236}">
                  <a16:creationId xmlns:a16="http://schemas.microsoft.com/office/drawing/2014/main" id="{B949D355-6D50-4AFD-A5CE-BA6A9162CB40}"/>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1" name="Freeform 11">
              <a:extLst>
                <a:ext uri="{FF2B5EF4-FFF2-40B4-BE49-F238E27FC236}">
                  <a16:creationId xmlns:a16="http://schemas.microsoft.com/office/drawing/2014/main" id="{C19032F5-851A-4FC1-90DB-A4D46269028D}"/>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282828"/>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2" name="Freeform 12">
              <a:extLst>
                <a:ext uri="{FF2B5EF4-FFF2-40B4-BE49-F238E27FC236}">
                  <a16:creationId xmlns:a16="http://schemas.microsoft.com/office/drawing/2014/main" id="{984BA9D0-490F-488B-B0A3-70EB8E88939F}"/>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3" name="Freeform 13">
              <a:extLst>
                <a:ext uri="{FF2B5EF4-FFF2-40B4-BE49-F238E27FC236}">
                  <a16:creationId xmlns:a16="http://schemas.microsoft.com/office/drawing/2014/main" id="{E73D7FAA-5F80-44E5-9B9B-FCD33E5DF14F}"/>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rgbClr val="6C6E6C"/>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4" name="Freeform 14">
              <a:extLst>
                <a:ext uri="{FF2B5EF4-FFF2-40B4-BE49-F238E27FC236}">
                  <a16:creationId xmlns:a16="http://schemas.microsoft.com/office/drawing/2014/main" id="{FBAA9C9C-1A3C-4223-B7C0-5076C914C065}"/>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5" name="Freeform 15">
              <a:extLst>
                <a:ext uri="{FF2B5EF4-FFF2-40B4-BE49-F238E27FC236}">
                  <a16:creationId xmlns:a16="http://schemas.microsoft.com/office/drawing/2014/main" id="{D0EEFAF1-9F7A-40F6-A13E-AFBFF27A74FD}"/>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rgbClr val="0078D7"/>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26" name="Freeform 16">
              <a:extLst>
                <a:ext uri="{FF2B5EF4-FFF2-40B4-BE49-F238E27FC236}">
                  <a16:creationId xmlns:a16="http://schemas.microsoft.com/office/drawing/2014/main" id="{AF2A99E3-12DC-4E32-8EB1-A370ECE5CEE7}"/>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grpSp>
      <p:sp>
        <p:nvSpPr>
          <p:cNvPr id="144" name="Oval 143">
            <a:extLst>
              <a:ext uri="{FF2B5EF4-FFF2-40B4-BE49-F238E27FC236}">
                <a16:creationId xmlns:a16="http://schemas.microsoft.com/office/drawing/2014/main" id="{94A69364-56C7-4D4D-9C85-4CA5842D3C0D}"/>
              </a:ext>
            </a:extLst>
          </p:cNvPr>
          <p:cNvSpPr/>
          <p:nvPr/>
        </p:nvSpPr>
        <p:spPr bwMode="auto">
          <a:xfrm>
            <a:off x="1216390" y="1637582"/>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27" name="!!Customer">
            <a:extLst>
              <a:ext uri="{FF2B5EF4-FFF2-40B4-BE49-F238E27FC236}">
                <a16:creationId xmlns:a16="http://schemas.microsoft.com/office/drawing/2014/main" id="{AA939B51-1672-4C05-8AD5-46E7F31C00E5}"/>
              </a:ext>
            </a:extLst>
          </p:cNvPr>
          <p:cNvGrpSpPr>
            <a:grpSpLocks/>
          </p:cNvGrpSpPr>
          <p:nvPr/>
        </p:nvGrpSpPr>
        <p:grpSpPr>
          <a:xfrm>
            <a:off x="1540689" y="1951241"/>
            <a:ext cx="647291" cy="647291"/>
            <a:chOff x="7581998" y="4390189"/>
            <a:chExt cx="790948" cy="790948"/>
          </a:xfrm>
          <a:effectLst>
            <a:outerShdw blurRad="50800" dist="38100" dir="2700000" algn="tl" rotWithShape="0">
              <a:prstClr val="black">
                <a:alpha val="0"/>
              </a:prstClr>
            </a:outerShdw>
          </a:effectLst>
        </p:grpSpPr>
        <p:sp>
          <p:nvSpPr>
            <p:cNvPr id="128" name="Freeform 25">
              <a:extLst>
                <a:ext uri="{FF2B5EF4-FFF2-40B4-BE49-F238E27FC236}">
                  <a16:creationId xmlns:a16="http://schemas.microsoft.com/office/drawing/2014/main" id="{526719C0-97F0-424D-BB82-22AB1F85E030}"/>
                </a:ext>
              </a:extLst>
            </p:cNvPr>
            <p:cNvSpPr>
              <a:spLocks/>
            </p:cNvSpPr>
            <p:nvPr/>
          </p:nvSpPr>
          <p:spPr bwMode="auto">
            <a:xfrm>
              <a:off x="7581998" y="4390189"/>
              <a:ext cx="197737" cy="195482"/>
            </a:xfrm>
            <a:custGeom>
              <a:avLst/>
              <a:gdLst>
                <a:gd name="T0" fmla="*/ 0 w 106"/>
                <a:gd name="T1" fmla="*/ 0 h 105"/>
                <a:gd name="T2" fmla="*/ 0 w 106"/>
                <a:gd name="T3" fmla="*/ 0 h 105"/>
                <a:gd name="T4" fmla="*/ 0 w 106"/>
                <a:gd name="T5" fmla="*/ 105 h 105"/>
                <a:gd name="T6" fmla="*/ 26 w 106"/>
                <a:gd name="T7" fmla="*/ 105 h 105"/>
                <a:gd name="T8" fmla="*/ 26 w 106"/>
                <a:gd name="T9" fmla="*/ 26 h 105"/>
                <a:gd name="T10" fmla="*/ 106 w 106"/>
                <a:gd name="T11" fmla="*/ 26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105"/>
                  </a:lnTo>
                  <a:lnTo>
                    <a:pt x="26" y="105"/>
                  </a:lnTo>
                  <a:lnTo>
                    <a:pt x="26" y="26"/>
                  </a:lnTo>
                  <a:lnTo>
                    <a:pt x="106" y="26"/>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29" name="Freeform 26">
              <a:extLst>
                <a:ext uri="{FF2B5EF4-FFF2-40B4-BE49-F238E27FC236}">
                  <a16:creationId xmlns:a16="http://schemas.microsoft.com/office/drawing/2014/main" id="{EA1A84EE-85EC-42A1-8531-291E797DACD0}"/>
                </a:ext>
              </a:extLst>
            </p:cNvPr>
            <p:cNvSpPr>
              <a:spLocks/>
            </p:cNvSpPr>
            <p:nvPr/>
          </p:nvSpPr>
          <p:spPr bwMode="auto">
            <a:xfrm>
              <a:off x="7581998" y="4985655"/>
              <a:ext cx="197737" cy="195482"/>
            </a:xfrm>
            <a:custGeom>
              <a:avLst/>
              <a:gdLst>
                <a:gd name="T0" fmla="*/ 0 w 106"/>
                <a:gd name="T1" fmla="*/ 0 h 106"/>
                <a:gd name="T2" fmla="*/ 0 w 106"/>
                <a:gd name="T3" fmla="*/ 0 h 106"/>
                <a:gd name="T4" fmla="*/ 0 w 106"/>
                <a:gd name="T5" fmla="*/ 106 h 106"/>
                <a:gd name="T6" fmla="*/ 106 w 106"/>
                <a:gd name="T7" fmla="*/ 106 h 106"/>
                <a:gd name="T8" fmla="*/ 106 w 106"/>
                <a:gd name="T9" fmla="*/ 80 h 106"/>
                <a:gd name="T10" fmla="*/ 26 w 106"/>
                <a:gd name="T11" fmla="*/ 80 h 106"/>
                <a:gd name="T12" fmla="*/ 26 w 106"/>
                <a:gd name="T13" fmla="*/ 0 h 106"/>
                <a:gd name="T14" fmla="*/ 0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0" y="0"/>
                  </a:moveTo>
                  <a:lnTo>
                    <a:pt x="0" y="0"/>
                  </a:lnTo>
                  <a:lnTo>
                    <a:pt x="0" y="106"/>
                  </a:lnTo>
                  <a:lnTo>
                    <a:pt x="106" y="106"/>
                  </a:lnTo>
                  <a:lnTo>
                    <a:pt x="106" y="80"/>
                  </a:lnTo>
                  <a:lnTo>
                    <a:pt x="26" y="80"/>
                  </a:lnTo>
                  <a:lnTo>
                    <a:pt x="2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0" name="Freeform 27">
              <a:extLst>
                <a:ext uri="{FF2B5EF4-FFF2-40B4-BE49-F238E27FC236}">
                  <a16:creationId xmlns:a16="http://schemas.microsoft.com/office/drawing/2014/main" id="{EE8D1B48-F339-4687-B268-D19E2A30C0E5}"/>
                </a:ext>
              </a:extLst>
            </p:cNvPr>
            <p:cNvSpPr>
              <a:spLocks/>
            </p:cNvSpPr>
            <p:nvPr/>
          </p:nvSpPr>
          <p:spPr bwMode="auto">
            <a:xfrm>
              <a:off x="8178205" y="4390189"/>
              <a:ext cx="194741" cy="195482"/>
            </a:xfrm>
            <a:custGeom>
              <a:avLst/>
              <a:gdLst>
                <a:gd name="T0" fmla="*/ 0 w 106"/>
                <a:gd name="T1" fmla="*/ 0 h 105"/>
                <a:gd name="T2" fmla="*/ 0 w 106"/>
                <a:gd name="T3" fmla="*/ 0 h 105"/>
                <a:gd name="T4" fmla="*/ 0 w 106"/>
                <a:gd name="T5" fmla="*/ 26 h 105"/>
                <a:gd name="T6" fmla="*/ 79 w 106"/>
                <a:gd name="T7" fmla="*/ 26 h 105"/>
                <a:gd name="T8" fmla="*/ 79 w 106"/>
                <a:gd name="T9" fmla="*/ 105 h 105"/>
                <a:gd name="T10" fmla="*/ 106 w 106"/>
                <a:gd name="T11" fmla="*/ 105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26"/>
                  </a:lnTo>
                  <a:lnTo>
                    <a:pt x="79" y="26"/>
                  </a:lnTo>
                  <a:lnTo>
                    <a:pt x="79" y="105"/>
                  </a:lnTo>
                  <a:lnTo>
                    <a:pt x="106" y="105"/>
                  </a:lnTo>
                  <a:lnTo>
                    <a:pt x="106" y="0"/>
                  </a:lnTo>
                  <a:lnTo>
                    <a:pt x="0"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1" name="Freeform 28">
              <a:extLst>
                <a:ext uri="{FF2B5EF4-FFF2-40B4-BE49-F238E27FC236}">
                  <a16:creationId xmlns:a16="http://schemas.microsoft.com/office/drawing/2014/main" id="{3A559068-B8DB-4987-8B8B-3B5D3DB4F4A1}"/>
                </a:ext>
              </a:extLst>
            </p:cNvPr>
            <p:cNvSpPr>
              <a:spLocks/>
            </p:cNvSpPr>
            <p:nvPr/>
          </p:nvSpPr>
          <p:spPr bwMode="auto">
            <a:xfrm>
              <a:off x="8178205" y="4985655"/>
              <a:ext cx="194741" cy="195482"/>
            </a:xfrm>
            <a:custGeom>
              <a:avLst/>
              <a:gdLst>
                <a:gd name="T0" fmla="*/ 79 w 106"/>
                <a:gd name="T1" fmla="*/ 0 h 106"/>
                <a:gd name="T2" fmla="*/ 79 w 106"/>
                <a:gd name="T3" fmla="*/ 0 h 106"/>
                <a:gd name="T4" fmla="*/ 79 w 106"/>
                <a:gd name="T5" fmla="*/ 80 h 106"/>
                <a:gd name="T6" fmla="*/ 0 w 106"/>
                <a:gd name="T7" fmla="*/ 80 h 106"/>
                <a:gd name="T8" fmla="*/ 0 w 106"/>
                <a:gd name="T9" fmla="*/ 106 h 106"/>
                <a:gd name="T10" fmla="*/ 106 w 106"/>
                <a:gd name="T11" fmla="*/ 106 h 106"/>
                <a:gd name="T12" fmla="*/ 106 w 106"/>
                <a:gd name="T13" fmla="*/ 0 h 106"/>
                <a:gd name="T14" fmla="*/ 79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79" y="0"/>
                  </a:moveTo>
                  <a:lnTo>
                    <a:pt x="79" y="0"/>
                  </a:lnTo>
                  <a:lnTo>
                    <a:pt x="79" y="80"/>
                  </a:lnTo>
                  <a:lnTo>
                    <a:pt x="0" y="80"/>
                  </a:lnTo>
                  <a:lnTo>
                    <a:pt x="0" y="106"/>
                  </a:lnTo>
                  <a:lnTo>
                    <a:pt x="106" y="106"/>
                  </a:lnTo>
                  <a:lnTo>
                    <a:pt x="106" y="0"/>
                  </a:lnTo>
                  <a:lnTo>
                    <a:pt x="79" y="0"/>
                  </a:lnTo>
                  <a:close/>
                </a:path>
              </a:pathLst>
            </a:custGeom>
            <a:solidFill>
              <a:srgbClr val="282828"/>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2" name="Freeform 29">
              <a:extLst>
                <a:ext uri="{FF2B5EF4-FFF2-40B4-BE49-F238E27FC236}">
                  <a16:creationId xmlns:a16="http://schemas.microsoft.com/office/drawing/2014/main" id="{AD236810-25E6-47E3-8D97-C1615AAF83B8}"/>
                </a:ext>
              </a:extLst>
            </p:cNvPr>
            <p:cNvSpPr>
              <a:spLocks/>
            </p:cNvSpPr>
            <p:nvPr/>
          </p:nvSpPr>
          <p:spPr bwMode="auto">
            <a:xfrm>
              <a:off x="7859708" y="4554456"/>
              <a:ext cx="232064" cy="232947"/>
            </a:xfrm>
            <a:custGeom>
              <a:avLst/>
              <a:gdLst>
                <a:gd name="T0" fmla="*/ 4 w 108"/>
                <a:gd name="T1" fmla="*/ 75 h 108"/>
                <a:gd name="T2" fmla="*/ 4 w 108"/>
                <a:gd name="T3" fmla="*/ 75 h 108"/>
                <a:gd name="T4" fmla="*/ 0 w 108"/>
                <a:gd name="T5" fmla="*/ 54 h 108"/>
                <a:gd name="T6" fmla="*/ 4 w 108"/>
                <a:gd name="T7" fmla="*/ 33 h 108"/>
                <a:gd name="T8" fmla="*/ 16 w 108"/>
                <a:gd name="T9" fmla="*/ 16 h 108"/>
                <a:gd name="T10" fmla="*/ 33 w 108"/>
                <a:gd name="T11" fmla="*/ 4 h 108"/>
                <a:gd name="T12" fmla="*/ 54 w 108"/>
                <a:gd name="T13" fmla="*/ 0 h 108"/>
                <a:gd name="T14" fmla="*/ 75 w 108"/>
                <a:gd name="T15" fmla="*/ 4 h 108"/>
                <a:gd name="T16" fmla="*/ 92 w 108"/>
                <a:gd name="T17" fmla="*/ 16 h 108"/>
                <a:gd name="T18" fmla="*/ 104 w 108"/>
                <a:gd name="T19" fmla="*/ 33 h 108"/>
                <a:gd name="T20" fmla="*/ 108 w 108"/>
                <a:gd name="T21" fmla="*/ 54 h 108"/>
                <a:gd name="T22" fmla="*/ 104 w 108"/>
                <a:gd name="T23" fmla="*/ 75 h 108"/>
                <a:gd name="T24" fmla="*/ 92 w 108"/>
                <a:gd name="T25" fmla="*/ 92 h 108"/>
                <a:gd name="T26" fmla="*/ 75 w 108"/>
                <a:gd name="T27" fmla="*/ 104 h 108"/>
                <a:gd name="T28" fmla="*/ 54 w 108"/>
                <a:gd name="T29" fmla="*/ 108 h 108"/>
                <a:gd name="T30" fmla="*/ 33 w 108"/>
                <a:gd name="T31" fmla="*/ 104 h 108"/>
                <a:gd name="T32" fmla="*/ 16 w 108"/>
                <a:gd name="T33" fmla="*/ 92 h 108"/>
                <a:gd name="T34" fmla="*/ 4 w 108"/>
                <a:gd name="T3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8">
                  <a:moveTo>
                    <a:pt x="4" y="75"/>
                  </a:moveTo>
                  <a:lnTo>
                    <a:pt x="4" y="75"/>
                  </a:lnTo>
                  <a:cubicBezTo>
                    <a:pt x="1" y="68"/>
                    <a:pt x="0" y="61"/>
                    <a:pt x="0" y="54"/>
                  </a:cubicBezTo>
                  <a:cubicBezTo>
                    <a:pt x="0" y="46"/>
                    <a:pt x="1" y="39"/>
                    <a:pt x="4" y="33"/>
                  </a:cubicBezTo>
                  <a:cubicBezTo>
                    <a:pt x="7" y="26"/>
                    <a:pt x="11" y="20"/>
                    <a:pt x="16" y="16"/>
                  </a:cubicBezTo>
                  <a:cubicBezTo>
                    <a:pt x="20" y="11"/>
                    <a:pt x="26" y="7"/>
                    <a:pt x="33" y="4"/>
                  </a:cubicBezTo>
                  <a:cubicBezTo>
                    <a:pt x="39" y="1"/>
                    <a:pt x="46" y="0"/>
                    <a:pt x="54" y="0"/>
                  </a:cubicBezTo>
                  <a:cubicBezTo>
                    <a:pt x="61" y="0"/>
                    <a:pt x="68" y="1"/>
                    <a:pt x="75" y="4"/>
                  </a:cubicBezTo>
                  <a:cubicBezTo>
                    <a:pt x="81" y="7"/>
                    <a:pt x="87" y="11"/>
                    <a:pt x="92" y="16"/>
                  </a:cubicBezTo>
                  <a:cubicBezTo>
                    <a:pt x="97" y="20"/>
                    <a:pt x="101" y="26"/>
                    <a:pt x="104" y="33"/>
                  </a:cubicBezTo>
                  <a:cubicBezTo>
                    <a:pt x="106" y="39"/>
                    <a:pt x="108" y="46"/>
                    <a:pt x="108" y="54"/>
                  </a:cubicBezTo>
                  <a:cubicBezTo>
                    <a:pt x="108" y="61"/>
                    <a:pt x="106" y="68"/>
                    <a:pt x="104" y="75"/>
                  </a:cubicBezTo>
                  <a:cubicBezTo>
                    <a:pt x="101" y="81"/>
                    <a:pt x="97" y="87"/>
                    <a:pt x="92" y="92"/>
                  </a:cubicBezTo>
                  <a:cubicBezTo>
                    <a:pt x="87" y="97"/>
                    <a:pt x="81" y="101"/>
                    <a:pt x="75" y="104"/>
                  </a:cubicBezTo>
                  <a:cubicBezTo>
                    <a:pt x="68" y="106"/>
                    <a:pt x="61" y="108"/>
                    <a:pt x="54" y="108"/>
                  </a:cubicBezTo>
                  <a:cubicBezTo>
                    <a:pt x="46" y="108"/>
                    <a:pt x="39" y="106"/>
                    <a:pt x="33" y="104"/>
                  </a:cubicBezTo>
                  <a:cubicBezTo>
                    <a:pt x="26" y="101"/>
                    <a:pt x="20" y="97"/>
                    <a:pt x="16" y="92"/>
                  </a:cubicBezTo>
                  <a:cubicBezTo>
                    <a:pt x="11" y="87"/>
                    <a:pt x="7" y="81"/>
                    <a:pt x="4" y="75"/>
                  </a:cubicBezTo>
                  <a:close/>
                </a:path>
              </a:pathLst>
            </a:custGeom>
            <a:solidFill>
              <a:srgbClr val="C1C1C1"/>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3" name="Freeform 30">
              <a:extLst>
                <a:ext uri="{FF2B5EF4-FFF2-40B4-BE49-F238E27FC236}">
                  <a16:creationId xmlns:a16="http://schemas.microsoft.com/office/drawing/2014/main" id="{27F85502-BAEE-47FE-8480-42540EA9441A}"/>
                </a:ext>
              </a:extLst>
            </p:cNvPr>
            <p:cNvSpPr>
              <a:spLocks/>
            </p:cNvSpPr>
            <p:nvPr/>
          </p:nvSpPr>
          <p:spPr bwMode="auto">
            <a:xfrm>
              <a:off x="7800827" y="4846508"/>
              <a:ext cx="349828" cy="166886"/>
            </a:xfrm>
            <a:custGeom>
              <a:avLst/>
              <a:gdLst>
                <a:gd name="T0" fmla="*/ 0 w 162"/>
                <a:gd name="T1" fmla="*/ 77 h 77"/>
                <a:gd name="T2" fmla="*/ 0 w 162"/>
                <a:gd name="T3" fmla="*/ 77 h 77"/>
                <a:gd name="T4" fmla="*/ 6 w 162"/>
                <a:gd name="T5" fmla="*/ 49 h 77"/>
                <a:gd name="T6" fmla="*/ 23 w 162"/>
                <a:gd name="T7" fmla="*/ 24 h 77"/>
                <a:gd name="T8" fmla="*/ 49 w 162"/>
                <a:gd name="T9" fmla="*/ 6 h 77"/>
                <a:gd name="T10" fmla="*/ 81 w 162"/>
                <a:gd name="T11" fmla="*/ 0 h 77"/>
                <a:gd name="T12" fmla="*/ 113 w 162"/>
                <a:gd name="T13" fmla="*/ 6 h 77"/>
                <a:gd name="T14" fmla="*/ 139 w 162"/>
                <a:gd name="T15" fmla="*/ 23 h 77"/>
                <a:gd name="T16" fmla="*/ 156 w 162"/>
                <a:gd name="T17" fmla="*/ 49 h 77"/>
                <a:gd name="T18" fmla="*/ 162 w 162"/>
                <a:gd name="T19" fmla="*/ 77 h 77"/>
                <a:gd name="T20" fmla="*/ 0 w 162"/>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0" y="77"/>
                  </a:moveTo>
                  <a:lnTo>
                    <a:pt x="0" y="77"/>
                  </a:lnTo>
                  <a:cubicBezTo>
                    <a:pt x="0" y="67"/>
                    <a:pt x="2" y="58"/>
                    <a:pt x="6" y="49"/>
                  </a:cubicBezTo>
                  <a:cubicBezTo>
                    <a:pt x="10" y="39"/>
                    <a:pt x="16" y="31"/>
                    <a:pt x="23" y="24"/>
                  </a:cubicBezTo>
                  <a:cubicBezTo>
                    <a:pt x="30" y="16"/>
                    <a:pt x="39" y="11"/>
                    <a:pt x="49" y="6"/>
                  </a:cubicBezTo>
                  <a:cubicBezTo>
                    <a:pt x="59" y="2"/>
                    <a:pt x="69" y="0"/>
                    <a:pt x="81" y="0"/>
                  </a:cubicBezTo>
                  <a:cubicBezTo>
                    <a:pt x="92" y="0"/>
                    <a:pt x="103" y="2"/>
                    <a:pt x="113" y="6"/>
                  </a:cubicBezTo>
                  <a:cubicBezTo>
                    <a:pt x="123" y="10"/>
                    <a:pt x="131" y="16"/>
                    <a:pt x="139" y="23"/>
                  </a:cubicBezTo>
                  <a:cubicBezTo>
                    <a:pt x="146" y="31"/>
                    <a:pt x="152" y="39"/>
                    <a:pt x="156" y="49"/>
                  </a:cubicBezTo>
                  <a:cubicBezTo>
                    <a:pt x="159" y="58"/>
                    <a:pt x="161" y="67"/>
                    <a:pt x="162" y="77"/>
                  </a:cubicBezTo>
                  <a:lnTo>
                    <a:pt x="0" y="77"/>
                  </a:lnTo>
                  <a:close/>
                </a:path>
              </a:pathLst>
            </a:custGeom>
            <a:solidFill>
              <a:srgbClr val="0078D7"/>
            </a:solidFill>
            <a:ln w="0">
              <a:noFill/>
              <a:prstDash val="solid"/>
              <a:round/>
              <a:headEnd/>
              <a:tailEnd/>
            </a:ln>
            <a:effectLst/>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sp>
        <p:nvSpPr>
          <p:cNvPr id="145" name="Oval 144">
            <a:extLst>
              <a:ext uri="{FF2B5EF4-FFF2-40B4-BE49-F238E27FC236}">
                <a16:creationId xmlns:a16="http://schemas.microsoft.com/office/drawing/2014/main" id="{84BDFEBE-2825-0348-91DD-D64BD6226912}"/>
              </a:ext>
            </a:extLst>
          </p:cNvPr>
          <p:cNvSpPr/>
          <p:nvPr/>
        </p:nvSpPr>
        <p:spPr bwMode="auto">
          <a:xfrm>
            <a:off x="4909986" y="5245434"/>
            <a:ext cx="1325526" cy="1325526"/>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34" name="!!Employee">
            <a:extLst>
              <a:ext uri="{FF2B5EF4-FFF2-40B4-BE49-F238E27FC236}">
                <a16:creationId xmlns:a16="http://schemas.microsoft.com/office/drawing/2014/main" id="{33F1B21B-19EA-42BB-86EA-5A5EFDA3D892}"/>
              </a:ext>
            </a:extLst>
          </p:cNvPr>
          <p:cNvGrpSpPr/>
          <p:nvPr/>
        </p:nvGrpSpPr>
        <p:grpSpPr>
          <a:xfrm>
            <a:off x="5207716" y="5463918"/>
            <a:ext cx="717658" cy="765621"/>
            <a:chOff x="3309100" y="1872647"/>
            <a:chExt cx="641350" cy="684213"/>
          </a:xfrm>
          <a:effectLst>
            <a:outerShdw blurRad="50800" dist="38100" dir="2700000" algn="tl" rotWithShape="0">
              <a:prstClr val="black">
                <a:alpha val="0"/>
              </a:prstClr>
            </a:outerShdw>
          </a:effectLst>
        </p:grpSpPr>
        <p:sp>
          <p:nvSpPr>
            <p:cNvPr id="135" name="Freeform 15">
              <a:extLst>
                <a:ext uri="{FF2B5EF4-FFF2-40B4-BE49-F238E27FC236}">
                  <a16:creationId xmlns:a16="http://schemas.microsoft.com/office/drawing/2014/main" id="{372325B6-23C9-42C5-8E87-510A621F2168}"/>
                </a:ext>
              </a:extLst>
            </p:cNvPr>
            <p:cNvSpPr>
              <a:spLocks noEditPoints="1"/>
            </p:cNvSpPr>
            <p:nvPr/>
          </p:nvSpPr>
          <p:spPr bwMode="auto">
            <a:xfrm>
              <a:off x="3309100" y="1996472"/>
              <a:ext cx="320675" cy="560388"/>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0C0"/>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6" name="Freeform 16">
              <a:extLst>
                <a:ext uri="{FF2B5EF4-FFF2-40B4-BE49-F238E27FC236}">
                  <a16:creationId xmlns:a16="http://schemas.microsoft.com/office/drawing/2014/main" id="{D315C0E0-784B-45F1-911B-5BAA64070135}"/>
                </a:ext>
              </a:extLst>
            </p:cNvPr>
            <p:cNvSpPr>
              <a:spLocks noEditPoints="1"/>
            </p:cNvSpPr>
            <p:nvPr/>
          </p:nvSpPr>
          <p:spPr bwMode="auto">
            <a:xfrm>
              <a:off x="3521825" y="2102835"/>
              <a:ext cx="266700" cy="454025"/>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282828"/>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7" name="Freeform 17">
              <a:extLst>
                <a:ext uri="{FF2B5EF4-FFF2-40B4-BE49-F238E27FC236}">
                  <a16:creationId xmlns:a16="http://schemas.microsoft.com/office/drawing/2014/main" id="{E32E5886-7BBA-4776-9BE2-F9601B64B909}"/>
                </a:ext>
              </a:extLst>
            </p:cNvPr>
            <p:cNvSpPr>
              <a:spLocks/>
            </p:cNvSpPr>
            <p:nvPr/>
          </p:nvSpPr>
          <p:spPr bwMode="auto">
            <a:xfrm>
              <a:off x="3629775" y="2423510"/>
              <a:ext cx="52387" cy="1333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50E6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sp>
          <p:nvSpPr>
            <p:cNvPr id="138" name="Freeform 18">
              <a:extLst>
                <a:ext uri="{FF2B5EF4-FFF2-40B4-BE49-F238E27FC236}">
                  <a16:creationId xmlns:a16="http://schemas.microsoft.com/office/drawing/2014/main" id="{963C7655-0F59-41BA-95C4-0728D3BDAC74}"/>
                </a:ext>
              </a:extLst>
            </p:cNvPr>
            <p:cNvSpPr>
              <a:spLocks/>
            </p:cNvSpPr>
            <p:nvPr/>
          </p:nvSpPr>
          <p:spPr bwMode="auto">
            <a:xfrm>
              <a:off x="3788525" y="1872647"/>
              <a:ext cx="161925" cy="684213"/>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sz="1730">
                <a:solidFill>
                  <a:srgbClr val="000000"/>
                </a:solidFill>
                <a:latin typeface="Arial" panose="020B0604020202020204"/>
              </a:endParaRPr>
            </a:p>
          </p:txBody>
        </p:sp>
      </p:grpSp>
      <p:grpSp>
        <p:nvGrpSpPr>
          <p:cNvPr id="3" name="Group 2">
            <a:extLst>
              <a:ext uri="{FF2B5EF4-FFF2-40B4-BE49-F238E27FC236}">
                <a16:creationId xmlns:a16="http://schemas.microsoft.com/office/drawing/2014/main" id="{64F666E5-9F49-4457-B13B-E7C746F53A5E}"/>
              </a:ext>
            </a:extLst>
          </p:cNvPr>
          <p:cNvGrpSpPr/>
          <p:nvPr/>
        </p:nvGrpSpPr>
        <p:grpSpPr>
          <a:xfrm>
            <a:off x="6059540" y="5584425"/>
            <a:ext cx="1133268" cy="710742"/>
            <a:chOff x="4715098" y="6931462"/>
            <a:chExt cx="1269672" cy="796289"/>
          </a:xfrm>
        </p:grpSpPr>
        <p:sp useBgFill="1">
          <p:nvSpPr>
            <p:cNvPr id="169" name="Rectangle: Rounded Corners 168">
              <a:extLst>
                <a:ext uri="{FF2B5EF4-FFF2-40B4-BE49-F238E27FC236}">
                  <a16:creationId xmlns:a16="http://schemas.microsoft.com/office/drawing/2014/main" id="{A1F8092F-D5E1-4402-A555-3BDF0847BF1B}"/>
                </a:ext>
              </a:extLst>
            </p:cNvPr>
            <p:cNvSpPr/>
            <p:nvPr/>
          </p:nvSpPr>
          <p:spPr bwMode="auto">
            <a:xfrm>
              <a:off x="4730750" y="6931462"/>
              <a:ext cx="1238250" cy="795661"/>
            </a:xfrm>
            <a:prstGeom prst="roundRect">
              <a:avLst>
                <a:gd name="adj" fmla="val 868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1" name="Picture 39">
              <a:extLst>
                <a:ext uri="{FF2B5EF4-FFF2-40B4-BE49-F238E27FC236}">
                  <a16:creationId xmlns:a16="http://schemas.microsoft.com/office/drawing/2014/main" id="{C09A675F-CFD4-CC41-9681-A71DE96C471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715098" y="6932090"/>
              <a:ext cx="1269672" cy="795661"/>
            </a:xfrm>
            <a:prstGeom prst="rect">
              <a:avLst/>
            </a:prstGeom>
          </p:spPr>
        </p:pic>
      </p:grpSp>
      <p:sp>
        <p:nvSpPr>
          <p:cNvPr id="6" name="TextBox 5">
            <a:extLst>
              <a:ext uri="{FF2B5EF4-FFF2-40B4-BE49-F238E27FC236}">
                <a16:creationId xmlns:a16="http://schemas.microsoft.com/office/drawing/2014/main" id="{C6AE0FA6-DC54-496A-AC56-B1DD1068DD34}"/>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22</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2201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automatic user provisioning?</a:t>
            </a:r>
          </a:p>
        </p:txBody>
      </p:sp>
      <p:sp>
        <p:nvSpPr>
          <p:cNvPr id="6" name="Text Placeholder 5"/>
          <p:cNvSpPr>
            <a:spLocks noGrp="1"/>
          </p:cNvSpPr>
          <p:nvPr>
            <p:ph type="body" sz="quarter" idx="10"/>
          </p:nvPr>
        </p:nvSpPr>
        <p:spPr>
          <a:xfrm>
            <a:off x="104070" y="1194193"/>
            <a:ext cx="4992024" cy="4633851"/>
          </a:xfrm>
        </p:spPr>
        <p:txBody>
          <a:bodyPr/>
          <a:lstStyle/>
          <a:p>
            <a:pPr marL="457200" indent="-457200" fontAlgn="base">
              <a:buFont typeface="Arial" panose="020B0604020202020204" pitchFamily="34" charset="0"/>
              <a:buChar char="•"/>
            </a:pPr>
            <a:r>
              <a:rPr lang="en-US" sz="2600">
                <a:latin typeface="+mn-lt"/>
              </a:rPr>
              <a:t>Allows IT admins to automate the creation, maintenance and removal of user identities in one or more target identity stores.</a:t>
            </a:r>
          </a:p>
          <a:p>
            <a:pPr marL="457200" indent="-457200" fontAlgn="base">
              <a:buFont typeface="Arial" panose="020B0604020202020204" pitchFamily="34" charset="0"/>
              <a:buChar char="•"/>
            </a:pPr>
            <a:r>
              <a:rPr lang="en-US" sz="2600">
                <a:latin typeface="+mn-lt"/>
              </a:rPr>
              <a:t>These actions are based on changes to users/groups in Azure AD or HR profiles.</a:t>
            </a:r>
          </a:p>
          <a:p>
            <a:pPr marL="457200" indent="-457200" fontAlgn="base">
              <a:buFont typeface="Arial" panose="020B0604020202020204" pitchFamily="34" charset="0"/>
              <a:buChar char="•"/>
            </a:pPr>
            <a:r>
              <a:rPr lang="en-US" sz="2600">
                <a:latin typeface="+mn-lt"/>
              </a:rPr>
              <a:t>Also called “Joiner-Mover-Leaver” scenarios</a:t>
            </a:r>
          </a:p>
          <a:p>
            <a:pPr fontAlgn="base"/>
            <a:endParaRPr lang="en-US">
              <a:latin typeface="+mn-lt"/>
            </a:endParaRPr>
          </a:p>
        </p:txBody>
      </p:sp>
      <p:sp>
        <p:nvSpPr>
          <p:cNvPr id="5" name="TextBox 4">
            <a:extLst>
              <a:ext uri="{FF2B5EF4-FFF2-40B4-BE49-F238E27FC236}">
                <a16:creationId xmlns:a16="http://schemas.microsoft.com/office/drawing/2014/main" id="{03E613A9-D755-4E29-B5CD-ECEE5047DB2E}"/>
              </a:ext>
            </a:extLst>
          </p:cNvPr>
          <p:cNvSpPr txBox="1"/>
          <p:nvPr/>
        </p:nvSpPr>
        <p:spPr>
          <a:xfrm>
            <a:off x="5447786" y="1759227"/>
            <a:ext cx="2943179" cy="4692102"/>
          </a:xfrm>
          <a:prstGeom prst="rect">
            <a:avLst/>
          </a:prstGeom>
          <a:solidFill>
            <a:srgbClr val="0078D7"/>
          </a:solidFill>
        </p:spPr>
        <p:txBody>
          <a:bodyPr wrap="square" lIns="179259" tIns="143407" rIns="179259" bIns="143407" rtlCol="0">
            <a:spAutoFit/>
          </a:bodyPr>
          <a:lstStyle/>
          <a:p>
            <a:pPr defTabSz="896386">
              <a:lnSpc>
                <a:spcPct val="90000"/>
              </a:lnSpc>
              <a:spcAft>
                <a:spcPts val="588"/>
              </a:spcAft>
              <a:defRPr/>
            </a:pPr>
            <a:r>
              <a:rPr lang="en-US" sz="1176" b="1" kern="0">
                <a:solidFill>
                  <a:schemeClr val="bg1"/>
                </a:solidFill>
              </a:rPr>
              <a:t>User Profile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Legal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Preferred Name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User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Custom Attribute(s)</a:t>
            </a:r>
          </a:p>
          <a:p>
            <a:pPr defTabSz="896386">
              <a:lnSpc>
                <a:spcPct val="90000"/>
              </a:lnSpc>
              <a:spcAft>
                <a:spcPts val="588"/>
              </a:spcAft>
              <a:defRPr/>
            </a:pPr>
            <a:r>
              <a:rPr lang="en-US" sz="1176" b="1" kern="0">
                <a:solidFill>
                  <a:schemeClr val="bg1"/>
                </a:solidFill>
              </a:rPr>
              <a:t>Job Data</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Worker Type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Employee ID</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Position Info</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Business Title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Work Address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Manager</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Company/Division/Department</a:t>
            </a:r>
          </a:p>
          <a:p>
            <a:pPr defTabSz="896386">
              <a:lnSpc>
                <a:spcPct val="90000"/>
              </a:lnSpc>
              <a:spcAft>
                <a:spcPts val="588"/>
              </a:spcAft>
              <a:defRPr/>
            </a:pPr>
            <a:r>
              <a:rPr lang="en-US" sz="1176" b="1" kern="0">
                <a:solidFill>
                  <a:schemeClr val="bg1"/>
                </a:solidFill>
              </a:rPr>
              <a:t>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Hire Date</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First Day of Work</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Effective Dates</a:t>
            </a:r>
          </a:p>
          <a:p>
            <a:pPr marL="342834" indent="-342834" defTabSz="896386">
              <a:lnSpc>
                <a:spcPct val="90000"/>
              </a:lnSpc>
              <a:spcAft>
                <a:spcPts val="588"/>
              </a:spcAft>
              <a:buFont typeface="Arial" panose="020B0604020202020204" pitchFamily="34" charset="0"/>
              <a:buChar char="•"/>
              <a:defRPr/>
            </a:pPr>
            <a:r>
              <a:rPr lang="en-US" sz="1176" kern="0">
                <a:solidFill>
                  <a:schemeClr val="bg1"/>
                </a:solidFill>
              </a:rPr>
              <a:t>Last Day of Work</a:t>
            </a:r>
          </a:p>
        </p:txBody>
      </p:sp>
      <p:sp>
        <p:nvSpPr>
          <p:cNvPr id="7" name="Freeform 9">
            <a:extLst>
              <a:ext uri="{FF2B5EF4-FFF2-40B4-BE49-F238E27FC236}">
                <a16:creationId xmlns:a16="http://schemas.microsoft.com/office/drawing/2014/main" id="{3C48DAB4-A9D1-4CAE-8B31-1A6470E31E57}"/>
              </a:ext>
            </a:extLst>
          </p:cNvPr>
          <p:cNvSpPr>
            <a:spLocks/>
          </p:cNvSpPr>
          <p:nvPr/>
        </p:nvSpPr>
        <p:spPr bwMode="auto">
          <a:xfrm>
            <a:off x="8916886" y="2689569"/>
            <a:ext cx="2490705" cy="1478862"/>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accent1">
              <a:lumMod val="60000"/>
              <a:lumOff val="40000"/>
            </a:schemeClr>
          </a:solidFill>
          <a:ln>
            <a:noFill/>
          </a:ln>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505050"/>
              </a:solidFill>
              <a:latin typeface="Segoe UI"/>
            </a:endParaRPr>
          </a:p>
        </p:txBody>
      </p:sp>
      <p:sp>
        <p:nvSpPr>
          <p:cNvPr id="8" name="Right Arrow 1">
            <a:extLst>
              <a:ext uri="{FF2B5EF4-FFF2-40B4-BE49-F238E27FC236}">
                <a16:creationId xmlns:a16="http://schemas.microsoft.com/office/drawing/2014/main" id="{B097E053-AA8F-4206-8426-70776DCA4FE8}"/>
              </a:ext>
            </a:extLst>
          </p:cNvPr>
          <p:cNvSpPr/>
          <p:nvPr/>
        </p:nvSpPr>
        <p:spPr bwMode="auto">
          <a:xfrm>
            <a:off x="7996462" y="3124949"/>
            <a:ext cx="1178301" cy="727492"/>
          </a:xfrm>
          <a:prstGeom prst="rightArrow">
            <a:avLst/>
          </a:prstGeom>
          <a:solidFill>
            <a:srgbClr val="FF8C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chemeClr val="tx1">
                  <a:lumMod val="50000"/>
                </a:schemeClr>
              </a:solidFill>
            </a:endParaRPr>
          </a:p>
        </p:txBody>
      </p:sp>
      <p:sp>
        <p:nvSpPr>
          <p:cNvPr id="9" name="Rectangle 8">
            <a:extLst>
              <a:ext uri="{FF2B5EF4-FFF2-40B4-BE49-F238E27FC236}">
                <a16:creationId xmlns:a16="http://schemas.microsoft.com/office/drawing/2014/main" id="{0FD88FEB-BDAB-42DB-9018-48690B2CBCC5}"/>
              </a:ext>
            </a:extLst>
          </p:cNvPr>
          <p:cNvSpPr/>
          <p:nvPr/>
        </p:nvSpPr>
        <p:spPr bwMode="auto">
          <a:xfrm>
            <a:off x="5447786" y="1194193"/>
            <a:ext cx="2943179" cy="5960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HR Data</a:t>
            </a:r>
          </a:p>
        </p:txBody>
      </p:sp>
      <p:sp>
        <p:nvSpPr>
          <p:cNvPr id="10" name="TextBox 9">
            <a:extLst>
              <a:ext uri="{FF2B5EF4-FFF2-40B4-BE49-F238E27FC236}">
                <a16:creationId xmlns:a16="http://schemas.microsoft.com/office/drawing/2014/main" id="{D7294E5F-9012-4D6C-A8B8-EEA078A04DBF}"/>
              </a:ext>
            </a:extLst>
          </p:cNvPr>
          <p:cNvSpPr txBox="1"/>
          <p:nvPr/>
        </p:nvSpPr>
        <p:spPr>
          <a:xfrm>
            <a:off x="8883555" y="3296447"/>
            <a:ext cx="2518292"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a:gradFill>
                  <a:gsLst>
                    <a:gs pos="2917">
                      <a:schemeClr val="tx1"/>
                    </a:gs>
                    <a:gs pos="30000">
                      <a:schemeClr val="tx1"/>
                    </a:gs>
                  </a:gsLst>
                  <a:lin ang="5400000" scaled="0"/>
                </a:gradFill>
              </a:rPr>
              <a:t>AD, Azure AD and SaaS apps</a:t>
            </a:r>
          </a:p>
        </p:txBody>
      </p:sp>
    </p:spTree>
    <p:extLst>
      <p:ext uri="{BB962C8B-B14F-4D97-AF65-F5344CB8AC3E}">
        <p14:creationId xmlns:p14="http://schemas.microsoft.com/office/powerpoint/2010/main" val="35629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5305" y="1127980"/>
            <a:ext cx="10992439" cy="6076768"/>
          </a:xfrm>
        </p:spPr>
        <p:txBody>
          <a:bodyPr vert="horz" lIns="91440" tIns="45720" rIns="91440" bIns="45720" rtlCol="0" anchor="t">
            <a:normAutofit/>
          </a:bodyPr>
          <a:lstStyle/>
          <a:p>
            <a:pPr marL="0" lvl="1"/>
            <a:r>
              <a:rPr lang="en-US" sz="2600">
                <a:cs typeface="Segoe UI Light" panose="020B0502040204020203" pitchFamily="34" charset="0"/>
              </a:rPr>
              <a:t>SCIM is an emerging standardized protocol and schema for managing users and groups. More info: </a:t>
            </a:r>
            <a:r>
              <a:rPr lang="en-US" sz="2600">
                <a:solidFill>
                  <a:srgbClr val="0070C0"/>
                </a:solidFill>
                <a:cs typeface="Segoe UI Light" panose="020B0502040204020203" pitchFamily="34" charset="0"/>
                <a:hlinkClick r:id="rId3">
                  <a:extLst>
                    <a:ext uri="{A12FA001-AC4F-418D-AE19-62706E023703}">
                      <ahyp:hlinkClr xmlns:ahyp="http://schemas.microsoft.com/office/drawing/2018/hyperlinkcolor" val="tx"/>
                    </a:ext>
                  </a:extLst>
                </a:hlinkClick>
              </a:rPr>
              <a:t>http://www.simplecloud.info/</a:t>
            </a:r>
            <a:endParaRPr lang="en-US" sz="2600">
              <a:cs typeface="Segoe UI Light" panose="020B0502040204020203" pitchFamily="34" charset="0"/>
            </a:endParaRPr>
          </a:p>
          <a:p>
            <a:pPr marL="0" lvl="1"/>
            <a:endParaRPr lang="en-US" sz="2600">
              <a:cs typeface="Segoe UI Light" panose="020B0502040204020203" pitchFamily="34" charset="0"/>
            </a:endParaRPr>
          </a:p>
          <a:p>
            <a:r>
              <a:rPr lang="en-US" sz="2600">
                <a:latin typeface="+mn-lt"/>
                <a:cs typeface="Segoe UI Light" panose="020B0502040204020203" pitchFamily="34" charset="0"/>
              </a:rPr>
              <a:t>Experienced growth of adoption in 2015-2016 among popular SaaS apps like Workplace by Facebook, Slack, and </a:t>
            </a:r>
            <a:r>
              <a:rPr lang="en-US" sz="2600" err="1">
                <a:latin typeface="+mn-lt"/>
                <a:cs typeface="Segoe UI Light" panose="020B0502040204020203" pitchFamily="34" charset="0"/>
              </a:rPr>
              <a:t>Github</a:t>
            </a:r>
            <a:endParaRPr lang="en-US" sz="2600">
              <a:latin typeface="+mn-lt"/>
              <a:cs typeface="Segoe UI Light" panose="020B0502040204020203" pitchFamily="34" charset="0"/>
            </a:endParaRPr>
          </a:p>
          <a:p>
            <a:endParaRPr lang="en-US" sz="2600">
              <a:latin typeface="+mn-lt"/>
              <a:cs typeface="Segoe UI Light" panose="020B0502040204020203" pitchFamily="34" charset="0"/>
            </a:endParaRPr>
          </a:p>
          <a:p>
            <a:r>
              <a:rPr lang="en-US" sz="2600">
                <a:latin typeface="+mn-lt"/>
                <a:cs typeface="Segoe UI Light" panose="020B0502040204020203" pitchFamily="34" charset="0"/>
              </a:rPr>
              <a:t>Many of our pre-integrated connectors in the app gallery happen to use SCIM</a:t>
            </a:r>
            <a:br>
              <a:rPr lang="en-US" sz="2600">
                <a:latin typeface="+mn-lt"/>
                <a:cs typeface="Segoe UI Light" panose="020B0502040204020203" pitchFamily="34" charset="0"/>
              </a:rPr>
            </a:br>
            <a:endParaRPr lang="en-US" sz="2600">
              <a:latin typeface="+mn-lt"/>
              <a:cs typeface="Segoe UI Light" panose="020B0502040204020203" pitchFamily="34" charset="0"/>
            </a:endParaRPr>
          </a:p>
          <a:p>
            <a:pPr marL="280035" lvl="1" indent="-280035"/>
            <a:r>
              <a:rPr lang="en-US" sz="2600">
                <a:cs typeface="Segoe UI Light" panose="020B0502040204020203" pitchFamily="34" charset="0"/>
              </a:rPr>
              <a:t>We also have a generic connector for non-gallery and custom apps that implement SCIM 2.0.</a:t>
            </a:r>
            <a:r>
              <a:rPr lang="en-US" sz="2600">
                <a:ea typeface="+mj-lt"/>
                <a:cs typeface="Segoe UI Light" panose="020B0502040204020203" pitchFamily="34" charset="0"/>
              </a:rPr>
              <a:t> More info: </a:t>
            </a:r>
            <a:r>
              <a:rPr lang="en-US" sz="2600">
                <a:ea typeface="+mj-lt"/>
                <a:cs typeface="Segoe UI Light" panose="020B0502040204020203" pitchFamily="34" charset="0"/>
                <a:hlinkClick r:id="rId4"/>
              </a:rPr>
              <a:t>http://aka.ms/SCIM</a:t>
            </a:r>
            <a:r>
              <a:rPr lang="en-US" sz="2600">
                <a:cs typeface="Segoe UI Light" panose="020B0502040204020203" pitchFamily="34" charset="0"/>
              </a:rPr>
              <a:t>  </a:t>
            </a:r>
          </a:p>
          <a:p>
            <a:pPr marL="0" lvl="1" indent="0">
              <a:buNone/>
            </a:pPr>
            <a:endParaRPr lang="en-US">
              <a:cs typeface="Segoe UI Light" panose="020B0502040204020203" pitchFamily="34" charset="0"/>
            </a:endParaRPr>
          </a:p>
        </p:txBody>
      </p:sp>
      <p:sp>
        <p:nvSpPr>
          <p:cNvPr id="17" name="Title 16"/>
          <p:cNvSpPr>
            <a:spLocks noGrp="1"/>
          </p:cNvSpPr>
          <p:nvPr>
            <p:ph type="title"/>
          </p:nvPr>
        </p:nvSpPr>
        <p:spPr/>
        <p:txBody>
          <a:bodyPr/>
          <a:lstStyle/>
          <a:p>
            <a:r>
              <a:rPr lang="en-US"/>
              <a:t>What is SCIM?</a:t>
            </a:r>
          </a:p>
        </p:txBody>
      </p:sp>
    </p:spTree>
    <p:extLst>
      <p:ext uri="{BB962C8B-B14F-4D97-AF65-F5344CB8AC3E}">
        <p14:creationId xmlns:p14="http://schemas.microsoft.com/office/powerpoint/2010/main" val="2322319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588263" y="1742445"/>
            <a:ext cx="4739944" cy="3507873"/>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a:t>Let’s start with an app</a:t>
            </a:r>
          </a:p>
        </p:txBody>
      </p:sp>
      <p:sp>
        <p:nvSpPr>
          <p:cNvPr id="3" name="TextBox 2">
            <a:extLst>
              <a:ext uri="{FF2B5EF4-FFF2-40B4-BE49-F238E27FC236}">
                <a16:creationId xmlns:a16="http://schemas.microsoft.com/office/drawing/2014/main" id="{B8723F2E-F00E-4406-AF64-9CFE0E87D05A}"/>
              </a:ext>
            </a:extLst>
          </p:cNvPr>
          <p:cNvSpPr txBox="1"/>
          <p:nvPr/>
        </p:nvSpPr>
        <p:spPr>
          <a:xfrm>
            <a:off x="5943600" y="1120676"/>
            <a:ext cx="5448925" cy="430887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Decisions: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Trust Microsoft identity platform</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How will customers trust your app</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Work for the user or as the app itself</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What resources are required and when</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When to ask for permission to a resource</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6" name="Graphic 5" descr="Checkmark">
            <a:extLst>
              <a:ext uri="{FF2B5EF4-FFF2-40B4-BE49-F238E27FC236}">
                <a16:creationId xmlns:a16="http://schemas.microsoft.com/office/drawing/2014/main" id="{8304120B-E2FD-4A9F-9DC9-D550CEB7AE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1636" y="1355436"/>
            <a:ext cx="914400" cy="914400"/>
          </a:xfrm>
          <a:prstGeom prst="rect">
            <a:avLst/>
          </a:prstGeom>
        </p:spPr>
      </p:pic>
      <p:sp>
        <p:nvSpPr>
          <p:cNvPr id="2" name="TextBox 1">
            <a:extLst>
              <a:ext uri="{FF2B5EF4-FFF2-40B4-BE49-F238E27FC236}">
                <a16:creationId xmlns:a16="http://schemas.microsoft.com/office/drawing/2014/main" id="{59DCC224-5644-4E18-AD13-9298AF3C65D3}"/>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25</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8357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App Trusts </a:t>
            </a:r>
            <a:r>
              <a:rPr lang="en-US">
                <a:gradFill>
                  <a:gsLst>
                    <a:gs pos="2917">
                      <a:schemeClr val="tx1"/>
                    </a:gs>
                    <a:gs pos="30000">
                      <a:schemeClr val="tx1"/>
                    </a:gs>
                  </a:gsLst>
                  <a:lin ang="5400000" scaled="0"/>
                </a:gradFill>
              </a:rPr>
              <a:t>Microsoft identity platform</a:t>
            </a:r>
            <a:endParaRPr lang="en-US"/>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390" y="1434370"/>
            <a:ext cx="11018520" cy="2942344"/>
          </a:xfrm>
        </p:spPr>
        <p:txBody>
          <a:bodyPr/>
          <a:lstStyle/>
          <a:p>
            <a:r>
              <a:rPr lang="en-US"/>
              <a:t>What Azure AD considers “the app”</a:t>
            </a:r>
          </a:p>
          <a:p>
            <a:r>
              <a:rPr lang="en-US"/>
              <a:t>Information about the app:</a:t>
            </a:r>
          </a:p>
          <a:p>
            <a:pPr lvl="1"/>
            <a:r>
              <a:rPr lang="en-US"/>
              <a:t>Name, logo, and publisher</a:t>
            </a:r>
          </a:p>
          <a:p>
            <a:pPr lvl="1"/>
            <a:r>
              <a:rPr lang="en-US"/>
              <a:t>Reply URLs, Secrets, …</a:t>
            </a:r>
          </a:p>
          <a:p>
            <a:pPr lvl="1"/>
            <a:endParaRPr lang="en-US"/>
          </a:p>
          <a:p>
            <a:pPr lvl="0"/>
            <a:r>
              <a:rPr lang="en-US"/>
              <a:t>One App Registration per App</a:t>
            </a:r>
          </a:p>
          <a:p>
            <a:pPr lvl="1"/>
            <a:r>
              <a:rPr lang="en-US"/>
              <a:t>“Application Object”</a:t>
            </a:r>
          </a:p>
        </p:txBody>
      </p:sp>
      <p:pic>
        <p:nvPicPr>
          <p:cNvPr id="10" name="Picture 9">
            <a:extLst>
              <a:ext uri="{FF2B5EF4-FFF2-40B4-BE49-F238E27FC236}">
                <a16:creationId xmlns:a16="http://schemas.microsoft.com/office/drawing/2014/main" id="{B1C5ACF4-08F5-49A6-99C8-A01FC72B650D}"/>
              </a:ext>
            </a:extLst>
          </p:cNvPr>
          <p:cNvPicPr>
            <a:picLocks noChangeAspect="1"/>
          </p:cNvPicPr>
          <p:nvPr/>
        </p:nvPicPr>
        <p:blipFill>
          <a:blip r:embed="rId3"/>
          <a:stretch>
            <a:fillRect/>
          </a:stretch>
        </p:blipFill>
        <p:spPr>
          <a:xfrm>
            <a:off x="5398586" y="1998111"/>
            <a:ext cx="6793414" cy="3521314"/>
          </a:xfrm>
          <a:prstGeom prst="rect">
            <a:avLst/>
          </a:prstGeom>
        </p:spPr>
      </p:pic>
    </p:spTree>
    <p:extLst>
      <p:ext uri="{BB962C8B-B14F-4D97-AF65-F5344CB8AC3E}">
        <p14:creationId xmlns:p14="http://schemas.microsoft.com/office/powerpoint/2010/main" val="3181742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a:xfrm>
            <a:off x="202367" y="457200"/>
            <a:ext cx="11864714" cy="553998"/>
          </a:xfrm>
        </p:spPr>
        <p:txBody>
          <a:bodyPr>
            <a:normAutofit/>
          </a:bodyPr>
          <a:lstStyle/>
          <a:p>
            <a:r>
              <a:rPr lang="en-US"/>
              <a:t>App Registration: Who can register an app</a:t>
            </a:r>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586740" y="1268907"/>
            <a:ext cx="11018520" cy="800219"/>
          </a:xfrm>
        </p:spPr>
        <p:txBody>
          <a:bodyPr/>
          <a:lstStyle/>
          <a:p>
            <a:r>
              <a:rPr lang="en-US"/>
              <a:t>Admins decide who can register apps in their tenant</a:t>
            </a:r>
          </a:p>
          <a:p>
            <a:pPr lvl="1"/>
            <a:endParaRPr lang="en-US"/>
          </a:p>
        </p:txBody>
      </p:sp>
      <p:pic>
        <p:nvPicPr>
          <p:cNvPr id="6" name="Picture 5" descr="Graphical user interface, application&#10;&#10;Description automatically generated">
            <a:extLst>
              <a:ext uri="{FF2B5EF4-FFF2-40B4-BE49-F238E27FC236}">
                <a16:creationId xmlns:a16="http://schemas.microsoft.com/office/drawing/2014/main" id="{580E1426-B155-463F-8C2F-1EF81A155BD1}"/>
              </a:ext>
            </a:extLst>
          </p:cNvPr>
          <p:cNvPicPr>
            <a:picLocks noChangeAspect="1"/>
          </p:cNvPicPr>
          <p:nvPr/>
        </p:nvPicPr>
        <p:blipFill>
          <a:blip r:embed="rId3"/>
          <a:stretch>
            <a:fillRect/>
          </a:stretch>
        </p:blipFill>
        <p:spPr>
          <a:xfrm>
            <a:off x="2600162" y="1921020"/>
            <a:ext cx="6991676" cy="4805747"/>
          </a:xfrm>
          <a:prstGeom prst="rect">
            <a:avLst/>
          </a:prstGeom>
        </p:spPr>
      </p:pic>
    </p:spTree>
    <p:extLst>
      <p:ext uri="{BB962C8B-B14F-4D97-AF65-F5344CB8AC3E}">
        <p14:creationId xmlns:p14="http://schemas.microsoft.com/office/powerpoint/2010/main" val="15876967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p:txBody>
          <a:bodyPr>
            <a:normAutofit/>
          </a:bodyPr>
          <a:lstStyle/>
          <a:p>
            <a:r>
              <a:rPr lang="en-US"/>
              <a:t>App Registration: Support account types?</a:t>
            </a:r>
          </a:p>
        </p:txBody>
      </p:sp>
      <p:grpSp>
        <p:nvGrpSpPr>
          <p:cNvPr id="6" name="Group 5">
            <a:extLst>
              <a:ext uri="{FF2B5EF4-FFF2-40B4-BE49-F238E27FC236}">
                <a16:creationId xmlns:a16="http://schemas.microsoft.com/office/drawing/2014/main" id="{3D2AA0BF-608D-464C-8832-5EE3CAAE3E86}"/>
              </a:ext>
            </a:extLst>
          </p:cNvPr>
          <p:cNvGrpSpPr/>
          <p:nvPr/>
        </p:nvGrpSpPr>
        <p:grpSpPr>
          <a:xfrm>
            <a:off x="1648926" y="2242399"/>
            <a:ext cx="8894147" cy="4516642"/>
            <a:chOff x="1648925" y="1580548"/>
            <a:chExt cx="8894147" cy="4516642"/>
          </a:xfrm>
        </p:grpSpPr>
        <p:pic>
          <p:nvPicPr>
            <p:cNvPr id="5" name="Picture 4">
              <a:extLst>
                <a:ext uri="{FF2B5EF4-FFF2-40B4-BE49-F238E27FC236}">
                  <a16:creationId xmlns:a16="http://schemas.microsoft.com/office/drawing/2014/main" id="{DBAB037E-F916-424F-8270-F0D457808126}"/>
                </a:ext>
              </a:extLst>
            </p:cNvPr>
            <p:cNvPicPr>
              <a:picLocks noChangeAspect="1"/>
            </p:cNvPicPr>
            <p:nvPr/>
          </p:nvPicPr>
          <p:blipFill>
            <a:blip r:embed="rId3"/>
            <a:stretch>
              <a:fillRect/>
            </a:stretch>
          </p:blipFill>
          <p:spPr>
            <a:xfrm>
              <a:off x="1648925" y="1580548"/>
              <a:ext cx="8894147" cy="4516642"/>
            </a:xfrm>
            <a:prstGeom prst="rect">
              <a:avLst/>
            </a:prstGeom>
          </p:spPr>
        </p:pic>
        <p:sp>
          <p:nvSpPr>
            <p:cNvPr id="4" name="Rectangle 3">
              <a:extLst>
                <a:ext uri="{FF2B5EF4-FFF2-40B4-BE49-F238E27FC236}">
                  <a16:creationId xmlns:a16="http://schemas.microsoft.com/office/drawing/2014/main" id="{DD6A0C11-5174-4D91-A25B-D10E39E9B9D9}"/>
                </a:ext>
              </a:extLst>
            </p:cNvPr>
            <p:cNvSpPr/>
            <p:nvPr/>
          </p:nvSpPr>
          <p:spPr bwMode="auto">
            <a:xfrm>
              <a:off x="1672046" y="3701143"/>
              <a:ext cx="8691154" cy="222939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 Placeholder 2">
            <a:extLst>
              <a:ext uri="{FF2B5EF4-FFF2-40B4-BE49-F238E27FC236}">
                <a16:creationId xmlns:a16="http://schemas.microsoft.com/office/drawing/2014/main" id="{3F1B306C-E60D-4FEF-8F57-32FFBC394F34}"/>
              </a:ext>
            </a:extLst>
          </p:cNvPr>
          <p:cNvSpPr>
            <a:spLocks noGrp="1"/>
          </p:cNvSpPr>
          <p:nvPr>
            <p:ph type="body" sz="quarter" idx="10"/>
          </p:nvPr>
        </p:nvSpPr>
        <p:spPr>
          <a:xfrm>
            <a:off x="586740" y="1410789"/>
            <a:ext cx="11018520" cy="658337"/>
          </a:xfrm>
        </p:spPr>
        <p:txBody>
          <a:bodyPr/>
          <a:lstStyle/>
          <a:p>
            <a:r>
              <a:rPr lang="en-US"/>
              <a:t>Second required question when registering an app.</a:t>
            </a:r>
          </a:p>
          <a:p>
            <a:pPr lvl="1"/>
            <a:endParaRPr lang="en-US"/>
          </a:p>
        </p:txBody>
      </p:sp>
    </p:spTree>
    <p:extLst>
      <p:ext uri="{BB962C8B-B14F-4D97-AF65-F5344CB8AC3E}">
        <p14:creationId xmlns:p14="http://schemas.microsoft.com/office/powerpoint/2010/main" val="19139633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F598AE8-1B60-46AD-8E7B-2E81B3EB3C90}"/>
              </a:ext>
            </a:extLst>
          </p:cNvPr>
          <p:cNvGrpSpPr/>
          <p:nvPr/>
        </p:nvGrpSpPr>
        <p:grpSpPr>
          <a:xfrm>
            <a:off x="3576432" y="3691081"/>
            <a:ext cx="4521199" cy="3086100"/>
            <a:chOff x="3576432" y="3691081"/>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4" name="TextBox 3">
              <a:extLst>
                <a:ext uri="{FF2B5EF4-FFF2-40B4-BE49-F238E27FC236}">
                  <a16:creationId xmlns:a16="http://schemas.microsoft.com/office/drawing/2014/main" id="{EFF09D57-1AB1-43C9-AFBA-EE2D25BD2051}"/>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normAutofit/>
          </a:bodyPr>
          <a:lstStyle/>
          <a:p>
            <a:r>
              <a:rPr lang="en-US"/>
              <a:t>“Accounts in this organizational directory only”</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606212" cy="947952"/>
          </a:xfrm>
        </p:spPr>
        <p:txBody>
          <a:bodyPr/>
          <a:lstStyle/>
          <a:p>
            <a:r>
              <a:rPr lang="en-US"/>
              <a:t>Only allows users from the tenant where the app is registered</a:t>
            </a:r>
          </a:p>
          <a:p>
            <a:r>
              <a:rPr lang="en-US"/>
              <a:t>	Single-tenant</a:t>
            </a:r>
          </a:p>
        </p:txBody>
      </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4086425" y="5633841"/>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4295679" y="6358876"/>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52075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87D9-6102-4571-A0AC-80C2873E13BC}"/>
              </a:ext>
            </a:extLst>
          </p:cNvPr>
          <p:cNvSpPr>
            <a:spLocks noGrp="1"/>
          </p:cNvSpPr>
          <p:nvPr>
            <p:ph type="title"/>
          </p:nvPr>
        </p:nvSpPr>
        <p:spPr>
          <a:xfrm>
            <a:off x="588262" y="2979539"/>
            <a:ext cx="5943600" cy="553998"/>
          </a:xfrm>
        </p:spPr>
        <p:txBody>
          <a:bodyPr/>
          <a:lstStyle/>
          <a:p>
            <a:r>
              <a:rPr lang="en-US"/>
              <a:t>Let’s start with some code</a:t>
            </a:r>
          </a:p>
        </p:txBody>
      </p:sp>
      <p:sp>
        <p:nvSpPr>
          <p:cNvPr id="3" name="Text Placeholder 2">
            <a:extLst>
              <a:ext uri="{FF2B5EF4-FFF2-40B4-BE49-F238E27FC236}">
                <a16:creationId xmlns:a16="http://schemas.microsoft.com/office/drawing/2014/main" id="{D219D848-8140-467E-A6BA-2B062DB0D813}"/>
              </a:ext>
            </a:extLst>
          </p:cNvPr>
          <p:cNvSpPr>
            <a:spLocks noGrp="1"/>
          </p:cNvSpPr>
          <p:nvPr>
            <p:ph type="body" sz="quarter" idx="12"/>
          </p:nvPr>
        </p:nvSpPr>
        <p:spPr>
          <a:xfrm>
            <a:off x="582041" y="3917576"/>
            <a:ext cx="5943600" cy="307777"/>
          </a:xfrm>
        </p:spPr>
        <p:txBody>
          <a:bodyPr/>
          <a:lstStyle/>
          <a:p>
            <a:endParaRPr lang="en-US" dirty="0"/>
          </a:p>
        </p:txBody>
      </p:sp>
      <p:sp>
        <p:nvSpPr>
          <p:cNvPr id="4" name="Text Placeholder 3">
            <a:extLst>
              <a:ext uri="{FF2B5EF4-FFF2-40B4-BE49-F238E27FC236}">
                <a16:creationId xmlns:a16="http://schemas.microsoft.com/office/drawing/2014/main" id="{3B0AC5B7-CBDE-463C-BF92-7041D0F1C915}"/>
              </a:ext>
            </a:extLst>
          </p:cNvPr>
          <p:cNvSpPr>
            <a:spLocks noGrp="1"/>
          </p:cNvSpPr>
          <p:nvPr>
            <p:ph type="body" sz="quarter" idx="13"/>
          </p:nvPr>
        </p:nvSpPr>
        <p:spPr/>
        <p:txBody>
          <a:bodyPr/>
          <a:lstStyle/>
          <a:p>
            <a:endParaRPr lang="en-US"/>
          </a:p>
        </p:txBody>
      </p:sp>
      <p:sp>
        <p:nvSpPr>
          <p:cNvPr id="5" name="TextBox 4">
            <a:extLst>
              <a:ext uri="{FF2B5EF4-FFF2-40B4-BE49-F238E27FC236}">
                <a16:creationId xmlns:a16="http://schemas.microsoft.com/office/drawing/2014/main" id="{7D5D8656-8355-4E85-9636-041467D5CB55}"/>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9964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74FF795-5AF0-4A8A-BF94-F89E4D62CAD2}"/>
              </a:ext>
            </a:extLst>
          </p:cNvPr>
          <p:cNvGrpSpPr/>
          <p:nvPr/>
        </p:nvGrpSpPr>
        <p:grpSpPr>
          <a:xfrm>
            <a:off x="6521762" y="3655352"/>
            <a:ext cx="4521199" cy="3086100"/>
            <a:chOff x="3576432" y="3691081"/>
            <a:chExt cx="4521199" cy="3086100"/>
          </a:xfrm>
        </p:grpSpPr>
        <p:grpSp>
          <p:nvGrpSpPr>
            <p:cNvPr id="15" name="Group 14">
              <a:extLst>
                <a:ext uri="{FF2B5EF4-FFF2-40B4-BE49-F238E27FC236}">
                  <a16:creationId xmlns:a16="http://schemas.microsoft.com/office/drawing/2014/main" id="{70D75BE5-9899-4174-9EB3-FDCBF8534A56}"/>
                </a:ext>
              </a:extLst>
            </p:cNvPr>
            <p:cNvGrpSpPr/>
            <p:nvPr/>
          </p:nvGrpSpPr>
          <p:grpSpPr>
            <a:xfrm>
              <a:off x="3576432" y="3691081"/>
              <a:ext cx="4521199" cy="3086100"/>
              <a:chOff x="4426431" y="1990592"/>
              <a:chExt cx="2642911" cy="1765416"/>
            </a:xfrm>
          </p:grpSpPr>
          <p:sp>
            <p:nvSpPr>
              <p:cNvPr id="17" name="Cloud">
                <a:extLst>
                  <a:ext uri="{FF2B5EF4-FFF2-40B4-BE49-F238E27FC236}">
                    <a16:creationId xmlns:a16="http://schemas.microsoft.com/office/drawing/2014/main" id="{97777B8A-27F5-44E1-922E-B302B05BCF23}"/>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BBE7939A-38CA-41C4-81F6-F0947E037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6" name="TextBox 15">
              <a:extLst>
                <a:ext uri="{FF2B5EF4-FFF2-40B4-BE49-F238E27FC236}">
                  <a16:creationId xmlns:a16="http://schemas.microsoft.com/office/drawing/2014/main" id="{5319D6E8-46FA-4B95-9DAD-6A462D90E321}"/>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dirty="0"/>
              <a:t>Registering the app is not enough</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6740" y="1166678"/>
            <a:ext cx="11018520" cy="4050340"/>
          </a:xfrm>
        </p:spPr>
        <p:txBody>
          <a:bodyPr/>
          <a:lstStyle/>
          <a:p>
            <a:r>
              <a:rPr lang="en-US" dirty="0"/>
              <a:t>Need:</a:t>
            </a:r>
          </a:p>
          <a:p>
            <a:r>
              <a:rPr lang="en-US" dirty="0"/>
              <a:t>	User and group application and role assignments</a:t>
            </a:r>
          </a:p>
          <a:p>
            <a:r>
              <a:rPr lang="en-US" dirty="0"/>
              <a:t>	Permissions granted to the application</a:t>
            </a:r>
          </a:p>
          <a:p>
            <a:r>
              <a:rPr lang="en-US" dirty="0"/>
              <a:t>	Policies including conditional access policy</a:t>
            </a:r>
          </a:p>
          <a:p>
            <a:r>
              <a:rPr lang="en-US" dirty="0"/>
              <a:t>	Alternate local settings for an application</a:t>
            </a:r>
          </a:p>
          <a:p>
            <a:endParaRPr lang="en-US" dirty="0"/>
          </a:p>
          <a:p>
            <a:r>
              <a:rPr lang="en-US" dirty="0"/>
              <a:t>Visible in </a:t>
            </a:r>
            <a:r>
              <a:rPr lang="en-US" i="1" dirty="0"/>
              <a:t>Enterprise Applications</a:t>
            </a:r>
          </a:p>
          <a:p>
            <a:r>
              <a:rPr lang="en-US" i="1" dirty="0"/>
              <a:t>	Service Principal</a:t>
            </a:r>
          </a:p>
        </p:txBody>
      </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3600" y="5550585"/>
            <a:ext cx="688219" cy="688219"/>
          </a:xfrm>
          <a:prstGeom prst="rect">
            <a:avLst/>
          </a:prstGeom>
        </p:spPr>
      </p:pic>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4C4BFD-3484-448F-AB5E-AEE1F90E851D}"/>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5" name="Browser_4" title="Icon of a website or an app window">
            <a:extLst>
              <a:ext uri="{FF2B5EF4-FFF2-40B4-BE49-F238E27FC236}">
                <a16:creationId xmlns:a16="http://schemas.microsoft.com/office/drawing/2014/main" id="{971697E8-7AE7-41A2-9FF6-A772DCB04D9A}"/>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4EBE64D-E4A4-4488-B458-A3294B657428}"/>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311608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4" name="TextBox 3">
            <a:extLst>
              <a:ext uri="{FF2B5EF4-FFF2-40B4-BE49-F238E27FC236}">
                <a16:creationId xmlns:a16="http://schemas.microsoft.com/office/drawing/2014/main" id="{5FB094F0-2C64-4807-A958-98BB27AE976E}"/>
              </a:ext>
            </a:extLst>
          </p:cNvPr>
          <p:cNvSpPr txBox="1"/>
          <p:nvPr/>
        </p:nvSpPr>
        <p:spPr>
          <a:xfrm>
            <a:off x="286871" y="6427694"/>
            <a:ext cx="65" cy="307777"/>
          </a:xfrm>
          <a:prstGeom prst="rect">
            <a:avLst/>
          </a:prstGeom>
          <a:noFill/>
        </p:spPr>
        <p:txBody>
          <a:bodyPr wrap="non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585788" y="1435100"/>
            <a:ext cx="11018837" cy="2130552"/>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grpSp>
        <p:nvGrpSpPr>
          <p:cNvPr id="20" name="Group 19">
            <a:extLst>
              <a:ext uri="{FF2B5EF4-FFF2-40B4-BE49-F238E27FC236}">
                <a16:creationId xmlns:a16="http://schemas.microsoft.com/office/drawing/2014/main" id="{EF0B74E2-653A-4698-92DE-68889F6367E8}"/>
              </a:ext>
            </a:extLst>
          </p:cNvPr>
          <p:cNvGrpSpPr/>
          <p:nvPr/>
        </p:nvGrpSpPr>
        <p:grpSpPr>
          <a:xfrm>
            <a:off x="6521762" y="3655352"/>
            <a:ext cx="4521199" cy="3086100"/>
            <a:chOff x="3576432" y="3691081"/>
            <a:chExt cx="4521199" cy="3086100"/>
          </a:xfrm>
        </p:grpSpPr>
        <p:grpSp>
          <p:nvGrpSpPr>
            <p:cNvPr id="21" name="Group 20">
              <a:extLst>
                <a:ext uri="{FF2B5EF4-FFF2-40B4-BE49-F238E27FC236}">
                  <a16:creationId xmlns:a16="http://schemas.microsoft.com/office/drawing/2014/main" id="{2ABE185F-D822-4BAE-B86E-8D5FC8572F00}"/>
                </a:ext>
              </a:extLst>
            </p:cNvPr>
            <p:cNvGrpSpPr/>
            <p:nvPr/>
          </p:nvGrpSpPr>
          <p:grpSpPr>
            <a:xfrm>
              <a:off x="3576432" y="3691081"/>
              <a:ext cx="4521199" cy="3086100"/>
              <a:chOff x="4426431" y="1990592"/>
              <a:chExt cx="2642911" cy="1765416"/>
            </a:xfrm>
          </p:grpSpPr>
          <p:sp>
            <p:nvSpPr>
              <p:cNvPr id="29" name="Cloud">
                <a:extLst>
                  <a:ext uri="{FF2B5EF4-FFF2-40B4-BE49-F238E27FC236}">
                    <a16:creationId xmlns:a16="http://schemas.microsoft.com/office/drawing/2014/main" id="{20C325C8-94AC-45CA-859A-EC737D3AFBF5}"/>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50D06586-57EF-43A8-A964-495F1D79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2" name="TextBox 21">
              <a:extLst>
                <a:ext uri="{FF2B5EF4-FFF2-40B4-BE49-F238E27FC236}">
                  <a16:creationId xmlns:a16="http://schemas.microsoft.com/office/drawing/2014/main" id="{B425FB5F-3464-45A5-A4DE-BB4E4C345C5B}"/>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pic>
        <p:nvPicPr>
          <p:cNvPr id="31" name="Graphic 30" descr="Network">
            <a:extLst>
              <a:ext uri="{FF2B5EF4-FFF2-40B4-BE49-F238E27FC236}">
                <a16:creationId xmlns:a16="http://schemas.microsoft.com/office/drawing/2014/main" id="{92868AFF-19B1-45B0-9C42-EF66178168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0" y="5550585"/>
            <a:ext cx="688219" cy="688219"/>
          </a:xfrm>
          <a:prstGeom prst="rect">
            <a:avLst/>
          </a:prstGeom>
        </p:spPr>
      </p:pic>
      <p:cxnSp>
        <p:nvCxnSpPr>
          <p:cNvPr id="32" name="Straight Arrow Connector 31">
            <a:extLst>
              <a:ext uri="{FF2B5EF4-FFF2-40B4-BE49-F238E27FC236}">
                <a16:creationId xmlns:a16="http://schemas.microsoft.com/office/drawing/2014/main" id="{4455BF8F-06D4-4B90-B291-145BFEE27F82}"/>
              </a:ext>
            </a:extLst>
          </p:cNvPr>
          <p:cNvCxnSpPr>
            <a:cxnSpLocks/>
          </p:cNvCxnSpPr>
          <p:nvPr/>
        </p:nvCxnSpPr>
        <p:spPr>
          <a:xfrm>
            <a:off x="7940863" y="5975832"/>
            <a:ext cx="19384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F266D3-7C27-468D-BA66-EF780197584F}"/>
              </a:ext>
            </a:extLst>
          </p:cNvPr>
          <p:cNvSpPr txBox="1"/>
          <p:nvPr/>
        </p:nvSpPr>
        <p:spPr>
          <a:xfrm>
            <a:off x="9879327" y="6213916"/>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5A47F1E0-99C1-46FD-9842-B209CEC00104}"/>
              </a:ext>
            </a:extLst>
          </p:cNvPr>
          <p:cNvSpPr>
            <a:spLocks noChangeAspect="1" noEditPoints="1"/>
          </p:cNvSpPr>
          <p:nvPr/>
        </p:nvSpPr>
        <p:spPr bwMode="auto">
          <a:xfrm>
            <a:off x="7005116" y="5629574"/>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F2E9E99B-968B-4B18-89B9-F04189B91EEB}"/>
              </a:ext>
            </a:extLst>
          </p:cNvPr>
          <p:cNvSpPr txBox="1"/>
          <p:nvPr/>
        </p:nvSpPr>
        <p:spPr>
          <a:xfrm>
            <a:off x="7252554" y="6356923"/>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14526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495123" y="3672608"/>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4">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2867" y="5605694"/>
            <a:ext cx="688219" cy="688219"/>
          </a:xfrm>
          <a:prstGeom prst="rect">
            <a:avLst/>
          </a:prstGeom>
        </p:spPr>
      </p:pic>
      <p:sp>
        <p:nvSpPr>
          <p:cNvPr id="12" name="TextBox 11">
            <a:extLst>
              <a:ext uri="{FF2B5EF4-FFF2-40B4-BE49-F238E27FC236}">
                <a16:creationId xmlns:a16="http://schemas.microsoft.com/office/drawing/2014/main" id="{204C4BFD-3484-448F-AB5E-AEE1F90E851D}"/>
              </a:ext>
            </a:extLst>
          </p:cNvPr>
          <p:cNvSpPr txBox="1"/>
          <p:nvPr/>
        </p:nvSpPr>
        <p:spPr>
          <a:xfrm>
            <a:off x="9755177" y="6236938"/>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19" name="Title 1">
            <a:extLst>
              <a:ext uri="{FF2B5EF4-FFF2-40B4-BE49-F238E27FC236}">
                <a16:creationId xmlns:a16="http://schemas.microsoft.com/office/drawing/2014/main" id="{9C52A7DB-8F11-4836-8A0C-CEE1F672AFCF}"/>
              </a:ext>
            </a:extLst>
          </p:cNvPr>
          <p:cNvSpPr>
            <a:spLocks noGrp="1"/>
          </p:cNvSpPr>
          <p:nvPr>
            <p:ph type="title"/>
          </p:nvPr>
        </p:nvSpPr>
        <p:spPr>
          <a:xfrm>
            <a:off x="588263" y="457200"/>
            <a:ext cx="11018520" cy="553998"/>
          </a:xfrm>
        </p:spPr>
        <p:txBody>
          <a:bodyPr/>
          <a:lstStyle/>
          <a:p>
            <a:r>
              <a:rPr lang="en-US"/>
              <a:t>“Accounts in any organizational directory”</a:t>
            </a:r>
          </a:p>
        </p:txBody>
      </p:sp>
      <p:sp>
        <p:nvSpPr>
          <p:cNvPr id="11" name="Text Placeholder 2">
            <a:extLst>
              <a:ext uri="{FF2B5EF4-FFF2-40B4-BE49-F238E27FC236}">
                <a16:creationId xmlns:a16="http://schemas.microsoft.com/office/drawing/2014/main" id="{E9E5B87D-15B3-4345-A81A-584A5C042C34}"/>
              </a:ext>
            </a:extLst>
          </p:cNvPr>
          <p:cNvSpPr>
            <a:spLocks noGrp="1"/>
          </p:cNvSpPr>
          <p:nvPr>
            <p:ph type="body" sz="quarter" idx="10"/>
          </p:nvPr>
        </p:nvSpPr>
        <p:spPr>
          <a:xfrm>
            <a:off x="585788" y="1435100"/>
            <a:ext cx="11018837" cy="2126977"/>
          </a:xfrm>
        </p:spPr>
        <p:txBody>
          <a:bodyPr>
            <a:normAutofit fontScale="92500" lnSpcReduction="10000"/>
          </a:bodyPr>
          <a:lstStyle/>
          <a:p>
            <a:r>
              <a:rPr lang="en-US"/>
              <a:t>Allows users from any tenant </a:t>
            </a:r>
          </a:p>
          <a:p>
            <a:r>
              <a:rPr lang="en-US"/>
              <a:t>	</a:t>
            </a:r>
            <a:r>
              <a:rPr lang="en-US" b="1" i="1"/>
              <a:t>Multitenant</a:t>
            </a:r>
          </a:p>
          <a:p>
            <a:r>
              <a:rPr lang="en-US"/>
              <a:t>Can optionally include Microsoft personal accounts (Outlook.com, …)</a:t>
            </a:r>
          </a:p>
          <a:p>
            <a:r>
              <a:rPr lang="en-US"/>
              <a:t>Registered in its “Home” directory (same process as single-tenant)</a:t>
            </a:r>
          </a:p>
          <a:p>
            <a:r>
              <a:rPr lang="en-US"/>
              <a:t>Admins decide who can consent to apps in their tenant</a:t>
            </a:r>
          </a:p>
        </p:txBody>
      </p:sp>
      <p:sp>
        <p:nvSpPr>
          <p:cNvPr id="4" name="TextBox 3">
            <a:extLst>
              <a:ext uri="{FF2B5EF4-FFF2-40B4-BE49-F238E27FC236}">
                <a16:creationId xmlns:a16="http://schemas.microsoft.com/office/drawing/2014/main" id="{741CF4AF-3F85-4DA3-A60C-5EB0C2FFB462}"/>
              </a:ext>
            </a:extLst>
          </p:cNvPr>
          <p:cNvSpPr txBox="1"/>
          <p:nvPr/>
        </p:nvSpPr>
        <p:spPr>
          <a:xfrm>
            <a:off x="7926952" y="6414388"/>
            <a:ext cx="1748107" cy="307777"/>
          </a:xfrm>
          <a:prstGeom prst="rect">
            <a:avLst/>
          </a:prstGeom>
          <a:noFill/>
        </p:spPr>
        <p:txBody>
          <a:bodyPr wrap="none" lIns="0" tIns="0" rIns="0" bIns="0" rtlCol="0">
            <a:spAutoFit/>
          </a:bodyPr>
          <a:lstStyle/>
          <a:p>
            <a:pPr algn="l"/>
            <a:r>
              <a:rPr lang="en-US" sz="2000">
                <a:ln w="0"/>
                <a:effectLst>
                  <a:outerShdw blurRad="38100" dist="19050" dir="2700000" algn="tl" rotWithShape="0">
                    <a:schemeClr val="dk1">
                      <a:alpha val="40000"/>
                    </a:schemeClr>
                  </a:outerShdw>
                </a:effectLst>
              </a:rPr>
              <a:t>Contoso tenant</a:t>
            </a:r>
          </a:p>
        </p:txBody>
      </p:sp>
      <p:grpSp>
        <p:nvGrpSpPr>
          <p:cNvPr id="21" name="Group 20">
            <a:extLst>
              <a:ext uri="{FF2B5EF4-FFF2-40B4-BE49-F238E27FC236}">
                <a16:creationId xmlns:a16="http://schemas.microsoft.com/office/drawing/2014/main" id="{4C09AF7C-C501-476B-8BE9-7B16028B9685}"/>
              </a:ext>
            </a:extLst>
          </p:cNvPr>
          <p:cNvGrpSpPr/>
          <p:nvPr/>
        </p:nvGrpSpPr>
        <p:grpSpPr>
          <a:xfrm>
            <a:off x="686149" y="3672608"/>
            <a:ext cx="4521199" cy="3086100"/>
            <a:chOff x="3576432" y="3691081"/>
            <a:chExt cx="4521199" cy="3086100"/>
          </a:xfrm>
        </p:grpSpPr>
        <p:grpSp>
          <p:nvGrpSpPr>
            <p:cNvPr id="22" name="Group 21">
              <a:extLst>
                <a:ext uri="{FF2B5EF4-FFF2-40B4-BE49-F238E27FC236}">
                  <a16:creationId xmlns:a16="http://schemas.microsoft.com/office/drawing/2014/main" id="{BC455AC8-F482-4ACA-B4EB-7A68DFD6FDCD}"/>
                </a:ext>
              </a:extLst>
            </p:cNvPr>
            <p:cNvGrpSpPr/>
            <p:nvPr/>
          </p:nvGrpSpPr>
          <p:grpSpPr>
            <a:xfrm>
              <a:off x="3576432" y="3691081"/>
              <a:ext cx="4521199" cy="3086100"/>
              <a:chOff x="4426431" y="1990592"/>
              <a:chExt cx="2642911" cy="1765416"/>
            </a:xfrm>
          </p:grpSpPr>
          <p:sp>
            <p:nvSpPr>
              <p:cNvPr id="25" name="Cloud">
                <a:extLst>
                  <a:ext uri="{FF2B5EF4-FFF2-40B4-BE49-F238E27FC236}">
                    <a16:creationId xmlns:a16="http://schemas.microsoft.com/office/drawing/2014/main" id="{86A1CFE3-FE85-424E-9B84-619428E060C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lumMod val="20000"/>
                  <a:lumOff val="80000"/>
                </a:schemeClr>
              </a:solidFill>
              <a:ln w="38100" cap="flat">
                <a:solidFill>
                  <a:schemeClr val="bg1">
                    <a:lumMod val="75000"/>
                  </a:schemeClr>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pic>
            <p:nvPicPr>
              <p:cNvPr id="26" name="Picture 25">
                <a:extLst>
                  <a:ext uri="{FF2B5EF4-FFF2-40B4-BE49-F238E27FC236}">
                    <a16:creationId xmlns:a16="http://schemas.microsoft.com/office/drawing/2014/main" id="{EEDBFD4D-13A8-4F14-9E86-22A1581CA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3" name="TextBox 22">
              <a:extLst>
                <a:ext uri="{FF2B5EF4-FFF2-40B4-BE49-F238E27FC236}">
                  <a16:creationId xmlns:a16="http://schemas.microsoft.com/office/drawing/2014/main" id="{4DCC04A4-2C81-4B40-8D09-C8612E6B3F4A}"/>
                </a:ext>
              </a:extLst>
            </p:cNvPr>
            <p:cNvSpPr txBox="1"/>
            <p:nvPr/>
          </p:nvSpPr>
          <p:spPr>
            <a:xfrm>
              <a:off x="5033717" y="6451500"/>
              <a:ext cx="1697196" cy="307777"/>
            </a:xfrm>
            <a:prstGeom prst="rect">
              <a:avLst/>
            </a:prstGeom>
            <a:noFill/>
          </p:spPr>
          <p:txBody>
            <a:bodyPr wrap="none" lIns="0" tIns="0" rIns="0" bIns="0" rtlCol="0">
              <a:spAutoFit/>
            </a:bodyPr>
            <a:lstStyle/>
            <a:p>
              <a:pPr algn="l"/>
              <a:r>
                <a:rPr lang="en-US" sz="2000" err="1">
                  <a:ln w="0"/>
                  <a:effectLst>
                    <a:outerShdw blurRad="38100" dist="19050" dir="2700000" algn="tl" rotWithShape="0">
                      <a:schemeClr val="dk1">
                        <a:alpha val="40000"/>
                      </a:schemeClr>
                    </a:outerShdw>
                  </a:effectLst>
                </a:rPr>
                <a:t>Adatum</a:t>
              </a:r>
              <a:r>
                <a:rPr lang="en-US" sz="2000">
                  <a:ln w="0"/>
                  <a:effectLst>
                    <a:outerShdw blurRad="38100" dist="19050" dir="2700000" algn="tl" rotWithShape="0">
                      <a:schemeClr val="dk1">
                        <a:alpha val="40000"/>
                      </a:schemeClr>
                    </a:outerShdw>
                  </a:effectLst>
                </a:rPr>
                <a:t> tenant</a:t>
              </a:r>
            </a:p>
          </p:txBody>
        </p:sp>
      </p:grpSp>
      <p:pic>
        <p:nvPicPr>
          <p:cNvPr id="31" name="Graphic 30" descr="Network">
            <a:extLst>
              <a:ext uri="{FF2B5EF4-FFF2-40B4-BE49-F238E27FC236}">
                <a16:creationId xmlns:a16="http://schemas.microsoft.com/office/drawing/2014/main" id="{1F3403DF-584B-4B43-A8BF-DEBDDE0A4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8990" y="5616500"/>
            <a:ext cx="688219" cy="688219"/>
          </a:xfrm>
          <a:prstGeom prst="rect">
            <a:avLst/>
          </a:prstGeom>
        </p:spPr>
      </p:pic>
      <p:cxnSp>
        <p:nvCxnSpPr>
          <p:cNvPr id="32" name="Straight Arrow Connector 31">
            <a:extLst>
              <a:ext uri="{FF2B5EF4-FFF2-40B4-BE49-F238E27FC236}">
                <a16:creationId xmlns:a16="http://schemas.microsoft.com/office/drawing/2014/main" id="{7AE31271-45A0-4D28-8B02-79CD59BB9412}"/>
              </a:ext>
            </a:extLst>
          </p:cNvPr>
          <p:cNvCxnSpPr>
            <a:cxnSpLocks/>
          </p:cNvCxnSpPr>
          <p:nvPr/>
        </p:nvCxnSpPr>
        <p:spPr>
          <a:xfrm>
            <a:off x="2105250" y="5993088"/>
            <a:ext cx="774560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45C0E1D-24B1-4BC6-AD9D-7A2F8315F789}"/>
              </a:ext>
            </a:extLst>
          </p:cNvPr>
          <p:cNvSpPr txBox="1"/>
          <p:nvPr/>
        </p:nvSpPr>
        <p:spPr>
          <a:xfrm>
            <a:off x="4043714" y="6231172"/>
            <a:ext cx="57409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t>
            </a:r>
          </a:p>
        </p:txBody>
      </p:sp>
      <p:sp>
        <p:nvSpPr>
          <p:cNvPr id="34" name="Browser_4" title="Icon of a website or an app window">
            <a:extLst>
              <a:ext uri="{FF2B5EF4-FFF2-40B4-BE49-F238E27FC236}">
                <a16:creationId xmlns:a16="http://schemas.microsoft.com/office/drawing/2014/main" id="{4911D055-1755-4D2E-921A-0E5EF3B3015C}"/>
              </a:ext>
            </a:extLst>
          </p:cNvPr>
          <p:cNvSpPr>
            <a:spLocks noChangeAspect="1" noEditPoints="1"/>
          </p:cNvSpPr>
          <p:nvPr/>
        </p:nvSpPr>
        <p:spPr bwMode="auto">
          <a:xfrm>
            <a:off x="1169503" y="5646830"/>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B6CC6BE8-7F70-400D-8CA0-C4AD8F77ED13}"/>
              </a:ext>
            </a:extLst>
          </p:cNvPr>
          <p:cNvSpPr txBox="1"/>
          <p:nvPr/>
        </p:nvSpPr>
        <p:spPr>
          <a:xfrm>
            <a:off x="1416941" y="6374179"/>
            <a:ext cx="51723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a:t>
            </a:r>
          </a:p>
        </p:txBody>
      </p:sp>
    </p:spTree>
    <p:extLst>
      <p:ext uri="{BB962C8B-B14F-4D97-AF65-F5344CB8AC3E}">
        <p14:creationId xmlns:p14="http://schemas.microsoft.com/office/powerpoint/2010/main" val="2063028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959DA4-B7C2-454E-9E7F-6FAA26DDED8C}"/>
              </a:ext>
            </a:extLst>
          </p:cNvPr>
          <p:cNvSpPr/>
          <p:nvPr/>
        </p:nvSpPr>
        <p:spPr bwMode="auto">
          <a:xfrm>
            <a:off x="3775275" y="2345249"/>
            <a:ext cx="4134645"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chemeClr val="tx1"/>
                </a:solidFill>
                <a:ea typeface="Segoe UI" pitchFamily="34" charset="0"/>
                <a:cs typeface="Segoe UI" pitchFamily="34" charset="0"/>
              </a:rPr>
              <a:t>Adatum</a:t>
            </a:r>
            <a:r>
              <a:rPr lang="en-US" sz="1200" dirty="0">
                <a:solidFill>
                  <a:schemeClr val="tx1"/>
                </a:solidFill>
                <a:ea typeface="Segoe UI" pitchFamily="34" charset="0"/>
                <a:cs typeface="Segoe UI" pitchFamily="34" charset="0"/>
              </a:rPr>
              <a:t> 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Multitenant App vs External Identities (aka B2B)  </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err="1">
                <a:solidFill>
                  <a:srgbClr val="505050"/>
                </a:solidFill>
                <a:ea typeface="Segoe UI" pitchFamily="34" charset="0"/>
                <a:cs typeface="Segoe UI" pitchFamily="34" charset="0"/>
              </a:rPr>
              <a:t>Adatum</a:t>
            </a:r>
            <a:endParaRPr lang="en-US" sz="2000" spc="-29">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a:solidFill>
                  <a:srgbClr val="505050"/>
                </a:solidFill>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441994" y="2583496"/>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err="1">
                  <a:gradFill>
                    <a:gsLst>
                      <a:gs pos="2917">
                        <a:schemeClr val="tx1"/>
                      </a:gs>
                      <a:gs pos="30000">
                        <a:schemeClr val="tx1"/>
                      </a:gs>
                    </a:gsLst>
                    <a:lin ang="5400000" scaled="0"/>
                  </a:gradFill>
                </a:rPr>
                <a:t>Adatum</a:t>
              </a:r>
              <a:r>
                <a:rPr lang="en-US" sz="1400">
                  <a:gradFill>
                    <a:gsLst>
                      <a:gs pos="2917">
                        <a:schemeClr val="tx1"/>
                      </a:gs>
                      <a:gs pos="30000">
                        <a:schemeClr val="tx1"/>
                      </a:gs>
                    </a:gsLst>
                    <a:lin ang="5400000" scaled="0"/>
                  </a:gradFill>
                </a:rPr>
                <a:t> </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a:stCxn id="20" idx="6"/>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a:endCxn id="97" idx="2"/>
          </p:cNvCxnSpPr>
          <p:nvPr/>
        </p:nvCxnSpPr>
        <p:spPr>
          <a:xfrm>
            <a:off x="7744265" y="2963610"/>
            <a:ext cx="1207422"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49883F6-7245-45E1-858B-316EC0E7555B}"/>
              </a:ext>
            </a:extLst>
          </p:cNvPr>
          <p:cNvSpPr txBox="1"/>
          <p:nvPr/>
        </p:nvSpPr>
        <p:spPr>
          <a:xfrm>
            <a:off x="3775275" y="4936735"/>
            <a:ext cx="4476347" cy="1231106"/>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Multitenant app</a:t>
            </a:r>
          </a:p>
          <a:p>
            <a:pPr algn="ct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Uses common endpoint to sign in</a:t>
            </a:r>
          </a:p>
          <a:p>
            <a:pPr algn="ctr"/>
            <a:r>
              <a:rPr lang="en-US" sz="2000" dirty="0">
                <a:gradFill>
                  <a:gsLst>
                    <a:gs pos="2917">
                      <a:schemeClr val="tx1"/>
                    </a:gs>
                    <a:gs pos="30000">
                      <a:schemeClr val="tx1"/>
                    </a:gs>
                  </a:gsLst>
                  <a:lin ang="5400000" scaled="0"/>
                </a:gradFill>
              </a:rPr>
              <a:t>No invitation/external account needed</a:t>
            </a:r>
          </a:p>
        </p:txBody>
      </p:sp>
      <p:grpSp>
        <p:nvGrpSpPr>
          <p:cNvPr id="88" name="Group 87">
            <a:extLst>
              <a:ext uri="{FF2B5EF4-FFF2-40B4-BE49-F238E27FC236}">
                <a16:creationId xmlns:a16="http://schemas.microsoft.com/office/drawing/2014/main" id="{5494A29C-3055-4375-A005-BFABE7C645EF}"/>
              </a:ext>
            </a:extLst>
          </p:cNvPr>
          <p:cNvGrpSpPr/>
          <p:nvPr/>
        </p:nvGrpSpPr>
        <p:grpSpPr>
          <a:xfrm>
            <a:off x="6463280" y="2607166"/>
            <a:ext cx="1818898" cy="1060656"/>
            <a:chOff x="3441994" y="2445082"/>
            <a:chExt cx="1818898" cy="1060656"/>
          </a:xfrm>
        </p:grpSpPr>
        <p:sp>
          <p:nvSpPr>
            <p:cNvPr id="89" name="CRMArticles_EFF5" title="Icon of two documents stacked together with writing on them">
              <a:extLst>
                <a:ext uri="{FF2B5EF4-FFF2-40B4-BE49-F238E27FC236}">
                  <a16:creationId xmlns:a16="http://schemas.microsoft.com/office/drawing/2014/main" id="{DB5860CE-2E35-46F9-80F8-ED82EAE88286}"/>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0" name="TextBox 89">
              <a:extLst>
                <a:ext uri="{FF2B5EF4-FFF2-40B4-BE49-F238E27FC236}">
                  <a16:creationId xmlns:a16="http://schemas.microsoft.com/office/drawing/2014/main" id="{877310CA-EAA7-4846-9554-20B130C29007}"/>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Contoso </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Data</a:t>
              </a:r>
            </a:p>
          </p:txBody>
        </p:sp>
      </p:grpSp>
      <p:cxnSp>
        <p:nvCxnSpPr>
          <p:cNvPr id="7" name="Connector: Elbow 6">
            <a:extLst>
              <a:ext uri="{FF2B5EF4-FFF2-40B4-BE49-F238E27FC236}">
                <a16:creationId xmlns:a16="http://schemas.microsoft.com/office/drawing/2014/main" id="{E692DFC2-BCF5-41E1-ACD1-5D3AAFE41CC6}"/>
              </a:ext>
            </a:extLst>
          </p:cNvPr>
          <p:cNvCxnSpPr>
            <a:cxnSpLocks/>
            <a:stCxn id="86" idx="3"/>
          </p:cNvCxnSpPr>
          <p:nvPr/>
        </p:nvCxnSpPr>
        <p:spPr>
          <a:xfrm>
            <a:off x="3435935" y="1917021"/>
            <a:ext cx="2406663" cy="45680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350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521D6A-9981-49D2-AA38-2D032AB7383C}"/>
              </a:ext>
            </a:extLst>
          </p:cNvPr>
          <p:cNvSpPr/>
          <p:nvPr/>
        </p:nvSpPr>
        <p:spPr bwMode="auto">
          <a:xfrm>
            <a:off x="3775275" y="2345249"/>
            <a:ext cx="1628145" cy="1715728"/>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App Registration</a:t>
            </a:r>
          </a:p>
        </p:txBody>
      </p:sp>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65678" y="1428750"/>
            <a:ext cx="2370257" cy="5135563"/>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89" idx="7"/>
          </p:cNvCxnSpPr>
          <p:nvPr/>
        </p:nvCxnSpPr>
        <p:spPr>
          <a:xfrm flipV="1">
            <a:off x="3033163" y="3681048"/>
            <a:ext cx="971866" cy="112835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8951687" y="2136078"/>
            <a:ext cx="1655064" cy="1924899"/>
            <a:chOff x="8951687" y="2136078"/>
            <a:chExt cx="1655064" cy="1924899"/>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590962" y="1428750"/>
            <a:ext cx="2370257" cy="5135563"/>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Multitenant App vs External Identities (aka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23275" y="2144631"/>
            <a:ext cx="1655064" cy="1655064"/>
            <a:chOff x="1675884" y="3199139"/>
            <a:chExt cx="986281" cy="986281"/>
          </a:xfrm>
          <a:solidFill>
            <a:schemeClr val="tx2">
              <a:lumMod val="20000"/>
              <a:lumOff val="80000"/>
            </a:schemeClr>
          </a:solidFill>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a:grpFill/>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a:grpFill/>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3370" y="3845533"/>
            <a:ext cx="1454874"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007269" y="3845533"/>
            <a:ext cx="1543901"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171798"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err="1">
                <a:solidFill>
                  <a:srgbClr val="505050"/>
                </a:solidFill>
                <a:ea typeface="Segoe UI" pitchFamily="34" charset="0"/>
                <a:cs typeface="Segoe UI" pitchFamily="34" charset="0"/>
              </a:rPr>
              <a:t>Adatum</a:t>
            </a:r>
            <a:endParaRPr lang="en-US" sz="2000" spc="-29" dirty="0">
              <a:solidFill>
                <a:srgbClr val="505050"/>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7081" y="1587252"/>
            <a:ext cx="1264137" cy="659537"/>
          </a:xfrm>
          <a:prstGeom prst="rect">
            <a:avLst/>
          </a:prstGeom>
          <a:noFill/>
          <a:ln>
            <a:noFill/>
          </a:ln>
        </p:spPr>
        <p:txBody>
          <a:bodyPr wrap="square" lIns="0" tIns="0" rIns="0" bIns="0" anchor="t" anchorCtr="1">
            <a:noAutofit/>
          </a:bodyPr>
          <a:lstStyle/>
          <a:p>
            <a:pPr defTabSz="878441" fontAlgn="base">
              <a:lnSpc>
                <a:spcPct val="90000"/>
              </a:lnSpc>
              <a:spcBef>
                <a:spcPts val="1200"/>
              </a:spcBef>
              <a:spcAft>
                <a:spcPct val="0"/>
              </a:spcAft>
              <a:defRPr/>
            </a:pPr>
            <a:r>
              <a:rPr lang="en-US" sz="2000" spc="-29" dirty="0">
                <a:solidFill>
                  <a:srgbClr val="505050"/>
                </a:solidFill>
                <a:ea typeface="Segoe UI" pitchFamily="34" charset="0"/>
                <a:cs typeface="Segoe UI" pitchFamily="34" charset="0"/>
              </a:rPr>
              <a:t>Contoso</a:t>
            </a: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441994" y="2583496"/>
            <a:ext cx="1818898" cy="1060656"/>
            <a:chOff x="3441994" y="2445082"/>
            <a:chExt cx="1818898" cy="1060656"/>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0887"/>
            </a:xfrm>
            <a:prstGeom prst="rect">
              <a:avLst/>
            </a:prstGeom>
            <a:noFill/>
          </p:spPr>
          <p:txBody>
            <a:bodyPr wrap="square" lIns="0" tIns="0" rIns="0" bIns="0" rtlCol="0">
              <a:spAutoFit/>
            </a:bodyPr>
            <a:lstStyle/>
            <a:p>
              <a:pPr algn="ctr"/>
              <a:r>
                <a:rPr lang="en-US" sz="1400" dirty="0" err="1">
                  <a:gradFill>
                    <a:gsLst>
                      <a:gs pos="2917">
                        <a:schemeClr val="tx1"/>
                      </a:gs>
                      <a:gs pos="30000">
                        <a:schemeClr val="tx1"/>
                      </a:gs>
                    </a:gsLst>
                    <a:lin ang="5400000" scaled="0"/>
                  </a:gradFill>
                </a:rPr>
                <a:t>Adatum</a:t>
              </a:r>
              <a:r>
                <a:rPr lang="en-US" sz="1400" dirty="0">
                  <a:gradFill>
                    <a:gsLst>
                      <a:gs pos="2917">
                        <a:schemeClr val="tx1"/>
                      </a:gs>
                      <a:gs pos="30000">
                        <a:schemeClr val="tx1"/>
                      </a:gs>
                    </a:gsLst>
                    <a:lin ang="5400000" scaled="0"/>
                  </a:gradFill>
                </a:rPr>
                <a:t>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Data</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078339" y="2963611"/>
            <a:ext cx="884061" cy="85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8951687" y="2136078"/>
            <a:ext cx="1655064" cy="1655064"/>
            <a:chOff x="1675884" y="3199139"/>
            <a:chExt cx="986281" cy="986281"/>
          </a:xfrm>
          <a:solidFill>
            <a:schemeClr val="accent4">
              <a:lumMod val="20000"/>
              <a:lumOff val="80000"/>
            </a:schemeClr>
          </a:solidFill>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a:grpFill/>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a:grpFill/>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a:stCxn id="89" idx="6"/>
          </p:cNvCxnSpPr>
          <p:nvPr/>
        </p:nvCxnSpPr>
        <p:spPr>
          <a:xfrm flipV="1">
            <a:off x="3084832" y="3333566"/>
            <a:ext cx="5832787" cy="16005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42C736F0-5928-465A-A0E6-2FE234DF67DD}"/>
              </a:ext>
            </a:extLst>
          </p:cNvPr>
          <p:cNvGrpSpPr/>
          <p:nvPr/>
        </p:nvGrpSpPr>
        <p:grpSpPr>
          <a:xfrm>
            <a:off x="2732015" y="4757737"/>
            <a:ext cx="352817" cy="352817"/>
            <a:chOff x="1675884" y="3199139"/>
            <a:chExt cx="986281" cy="986281"/>
          </a:xfrm>
          <a:solidFill>
            <a:schemeClr val="tx2">
              <a:lumMod val="20000"/>
              <a:lumOff val="80000"/>
            </a:schemeClr>
          </a:solidFill>
        </p:grpSpPr>
        <p:sp>
          <p:nvSpPr>
            <p:cNvPr id="89" name="Oval 88">
              <a:extLst>
                <a:ext uri="{FF2B5EF4-FFF2-40B4-BE49-F238E27FC236}">
                  <a16:creationId xmlns:a16="http://schemas.microsoft.com/office/drawing/2014/main" id="{13E3D8C4-3037-4D3F-8FA4-E551E9506134}"/>
                </a:ext>
              </a:extLst>
            </p:cNvPr>
            <p:cNvSpPr/>
            <p:nvPr/>
          </p:nvSpPr>
          <p:spPr bwMode="auto">
            <a:xfrm>
              <a:off x="1675884" y="3199139"/>
              <a:ext cx="986281" cy="986281"/>
            </a:xfrm>
            <a:prstGeom prst="ellipse">
              <a:avLst/>
            </a:prstGeom>
            <a:grp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0" name="Group 89">
              <a:extLst>
                <a:ext uri="{FF2B5EF4-FFF2-40B4-BE49-F238E27FC236}">
                  <a16:creationId xmlns:a16="http://schemas.microsoft.com/office/drawing/2014/main" id="{407040DA-5DEE-4066-BA12-F9417D39E03B}"/>
                </a:ext>
              </a:extLst>
            </p:cNvPr>
            <p:cNvGrpSpPr/>
            <p:nvPr/>
          </p:nvGrpSpPr>
          <p:grpSpPr>
            <a:xfrm>
              <a:off x="1833837" y="3421671"/>
              <a:ext cx="670376" cy="541218"/>
              <a:chOff x="1124660" y="2438555"/>
              <a:chExt cx="1323363" cy="1068399"/>
            </a:xfrm>
            <a:grpFill/>
          </p:grpSpPr>
          <p:sp>
            <p:nvSpPr>
              <p:cNvPr id="95" name="Freeform 5">
                <a:extLst>
                  <a:ext uri="{FF2B5EF4-FFF2-40B4-BE49-F238E27FC236}">
                    <a16:creationId xmlns:a16="http://schemas.microsoft.com/office/drawing/2014/main" id="{4594CEDA-8D40-4F38-A7A4-EAA6F6D0D71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flat">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105" name="Group 104">
                <a:extLst>
                  <a:ext uri="{FF2B5EF4-FFF2-40B4-BE49-F238E27FC236}">
                    <a16:creationId xmlns:a16="http://schemas.microsoft.com/office/drawing/2014/main" id="{6A4A99A0-3F17-4000-BFC6-92B78AD9D53D}"/>
                  </a:ext>
                </a:extLst>
              </p:cNvPr>
              <p:cNvGrpSpPr/>
              <p:nvPr/>
            </p:nvGrpSpPr>
            <p:grpSpPr>
              <a:xfrm>
                <a:off x="1124660" y="2438555"/>
                <a:ext cx="593820" cy="706058"/>
                <a:chOff x="6447047" y="5804307"/>
                <a:chExt cx="414034" cy="492291"/>
              </a:xfrm>
              <a:grpFill/>
            </p:grpSpPr>
            <p:sp>
              <p:nvSpPr>
                <p:cNvPr id="106" name="Freeform 9">
                  <a:extLst>
                    <a:ext uri="{FF2B5EF4-FFF2-40B4-BE49-F238E27FC236}">
                      <a16:creationId xmlns:a16="http://schemas.microsoft.com/office/drawing/2014/main" id="{714DA26D-BAB6-4E64-94D4-F49091C95484}"/>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108" name="Oval 107">
                  <a:extLst>
                    <a:ext uri="{FF2B5EF4-FFF2-40B4-BE49-F238E27FC236}">
                      <a16:creationId xmlns:a16="http://schemas.microsoft.com/office/drawing/2014/main" id="{E72BCC41-D753-484F-B615-C8B13752D6CA}"/>
                    </a:ext>
                  </a:extLst>
                </p:cNvPr>
                <p:cNvSpPr>
                  <a:spLocks noChangeArrowheads="1"/>
                </p:cNvSpPr>
                <p:nvPr/>
              </p:nvSpPr>
              <p:spPr bwMode="auto">
                <a:xfrm>
                  <a:off x="6507270" y="5804307"/>
                  <a:ext cx="293587" cy="290228"/>
                </a:xfrm>
                <a:prstGeom prst="ellipse">
                  <a:avLst/>
                </a:prstGeom>
                <a:grp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7" name="TextBox 6">
            <a:extLst>
              <a:ext uri="{FF2B5EF4-FFF2-40B4-BE49-F238E27FC236}">
                <a16:creationId xmlns:a16="http://schemas.microsoft.com/office/drawing/2014/main" id="{BFBEB463-C247-40BE-93F6-A8EE60B7C9BF}"/>
              </a:ext>
            </a:extLst>
          </p:cNvPr>
          <p:cNvSpPr txBox="1"/>
          <p:nvPr/>
        </p:nvSpPr>
        <p:spPr>
          <a:xfrm>
            <a:off x="3775275" y="4936735"/>
            <a:ext cx="4476347" cy="1538883"/>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External Identities</a:t>
            </a:r>
          </a:p>
          <a:p>
            <a:pPr algn="ct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Use </a:t>
            </a:r>
            <a:r>
              <a:rPr lang="en-US" sz="2000" dirty="0" err="1">
                <a:gradFill>
                  <a:gsLst>
                    <a:gs pos="2917">
                      <a:schemeClr val="tx1"/>
                    </a:gs>
                    <a:gs pos="30000">
                      <a:schemeClr val="tx1"/>
                    </a:gs>
                  </a:gsLst>
                  <a:lin ang="5400000" scaled="0"/>
                </a:gradFill>
              </a:rPr>
              <a:t>Adatum</a:t>
            </a:r>
            <a:r>
              <a:rPr lang="en-US" sz="2000" dirty="0">
                <a:gradFill>
                  <a:gsLst>
                    <a:gs pos="2917">
                      <a:schemeClr val="tx1"/>
                    </a:gs>
                    <a:gs pos="30000">
                      <a:schemeClr val="tx1"/>
                    </a:gs>
                  </a:gsLst>
                  <a:lin ang="5400000" scaled="0"/>
                </a:gradFill>
              </a:rPr>
              <a:t> endpoint to sign in</a:t>
            </a:r>
          </a:p>
          <a:p>
            <a:pPr algn="ctr"/>
            <a:r>
              <a:rPr lang="en-US" sz="2000" dirty="0">
                <a:gradFill>
                  <a:gsLst>
                    <a:gs pos="2917">
                      <a:schemeClr val="tx1"/>
                    </a:gs>
                    <a:gs pos="30000">
                      <a:schemeClr val="tx1"/>
                    </a:gs>
                  </a:gsLst>
                  <a:lin ang="5400000" scaled="0"/>
                </a:gradFill>
              </a:rPr>
              <a:t>Can’t use common endpoint</a:t>
            </a:r>
          </a:p>
          <a:p>
            <a:pPr algn="ctr"/>
            <a:r>
              <a:rPr lang="en-US" sz="2000" dirty="0">
                <a:gradFill>
                  <a:gsLst>
                    <a:gs pos="2917">
                      <a:schemeClr val="tx1"/>
                    </a:gs>
                    <a:gs pos="30000">
                      <a:schemeClr val="tx1"/>
                    </a:gs>
                  </a:gsLst>
                  <a:lin ang="5400000" scaled="0"/>
                </a:gradFill>
              </a:rPr>
              <a:t>Invitation/external account needed</a:t>
            </a:r>
          </a:p>
        </p:txBody>
      </p:sp>
      <p:cxnSp>
        <p:nvCxnSpPr>
          <p:cNvPr id="6" name="Connector: Elbow 5">
            <a:extLst>
              <a:ext uri="{FF2B5EF4-FFF2-40B4-BE49-F238E27FC236}">
                <a16:creationId xmlns:a16="http://schemas.microsoft.com/office/drawing/2014/main" id="{A689DE82-425F-4C43-B0A8-CA5EC6C55A1B}"/>
              </a:ext>
            </a:extLst>
          </p:cNvPr>
          <p:cNvCxnSpPr>
            <a:cxnSpLocks/>
            <a:stCxn id="86" idx="3"/>
            <a:endCxn id="4" idx="0"/>
          </p:cNvCxnSpPr>
          <p:nvPr/>
        </p:nvCxnSpPr>
        <p:spPr>
          <a:xfrm>
            <a:off x="3435935" y="1917021"/>
            <a:ext cx="1153413" cy="42822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229704-BB50-4AF5-9794-F84F091AA09C}"/>
              </a:ext>
            </a:extLst>
          </p:cNvPr>
          <p:cNvSpPr>
            <a:spLocks noGrp="1"/>
          </p:cNvSpPr>
          <p:nvPr>
            <p:ph type="title"/>
          </p:nvPr>
        </p:nvSpPr>
        <p:spPr>
          <a:xfrm>
            <a:off x="585216" y="3035808"/>
            <a:ext cx="6400800" cy="498598"/>
          </a:xfrm>
        </p:spPr>
        <p:txBody>
          <a:bodyPr/>
          <a:lstStyle/>
          <a:p>
            <a:r>
              <a:rPr lang="en-US" dirty="0"/>
              <a:t>Demo Application registration</a:t>
            </a:r>
          </a:p>
        </p:txBody>
      </p:sp>
      <p:sp>
        <p:nvSpPr>
          <p:cNvPr id="2" name="TextBox 1">
            <a:extLst>
              <a:ext uri="{FF2B5EF4-FFF2-40B4-BE49-F238E27FC236}">
                <a16:creationId xmlns:a16="http://schemas.microsoft.com/office/drawing/2014/main" id="{1E6DC25D-0482-420C-8631-1C17783C56B8}"/>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35</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844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5084469"/>
          </a:xfrm>
        </p:spPr>
        <p:txBody>
          <a:bodyPr/>
          <a:lstStyle/>
          <a:p>
            <a:r>
              <a:rPr lang="en-US"/>
              <a:t>Standards based cloud endpoint</a:t>
            </a:r>
          </a:p>
          <a:p>
            <a:r>
              <a:rPr lang="en-US"/>
              <a:t>User Authentication</a:t>
            </a:r>
          </a:p>
          <a:p>
            <a:r>
              <a:rPr lang="en-US"/>
              <a:t>App Authorization</a:t>
            </a:r>
          </a:p>
          <a:p>
            <a:r>
              <a:rPr lang="en-US"/>
              <a:t>Microsoft Authentication Library family</a:t>
            </a:r>
          </a:p>
          <a:p>
            <a:r>
              <a:rPr lang="en-US"/>
              <a:t>Microsoft Graph</a:t>
            </a:r>
          </a:p>
          <a:p>
            <a:r>
              <a:rPr lang="en-US"/>
              <a:t>Provision Users to apps</a:t>
            </a:r>
          </a:p>
          <a:p>
            <a:r>
              <a:rPr lang="en-US"/>
              <a:t>Verified app publishers</a:t>
            </a:r>
          </a:p>
          <a:p>
            <a:endParaRPr lang="en-US"/>
          </a:p>
          <a:p>
            <a:r>
              <a:rPr lang="en-US"/>
              <a:t>Control Plane for today’s apps</a:t>
            </a:r>
          </a:p>
          <a:p>
            <a:endParaRPr lang="en-US"/>
          </a:p>
        </p:txBody>
      </p:sp>
    </p:spTree>
    <p:extLst>
      <p:ext uri="{BB962C8B-B14F-4D97-AF65-F5344CB8AC3E}">
        <p14:creationId xmlns:p14="http://schemas.microsoft.com/office/powerpoint/2010/main" val="29247160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9D220-1708-48C0-A506-A83E43F714AD}"/>
              </a:ext>
            </a:extLst>
          </p:cNvPr>
          <p:cNvSpPr>
            <a:spLocks noGrp="1"/>
          </p:cNvSpPr>
          <p:nvPr>
            <p:ph type="title"/>
          </p:nvPr>
        </p:nvSpPr>
        <p:spPr/>
        <p:txBody>
          <a:bodyPr/>
          <a:lstStyle/>
          <a:p>
            <a:r>
              <a:rPr lang="en-US"/>
              <a:t>Microsoft identity platform</a:t>
            </a:r>
          </a:p>
        </p:txBody>
      </p:sp>
      <p:sp>
        <p:nvSpPr>
          <p:cNvPr id="6" name="Text Placeholder 5">
            <a:extLst>
              <a:ext uri="{FF2B5EF4-FFF2-40B4-BE49-F238E27FC236}">
                <a16:creationId xmlns:a16="http://schemas.microsoft.com/office/drawing/2014/main" id="{FED5DF6C-67E1-4014-A404-2800BFE86C15}"/>
              </a:ext>
            </a:extLst>
          </p:cNvPr>
          <p:cNvSpPr>
            <a:spLocks noGrp="1"/>
          </p:cNvSpPr>
          <p:nvPr>
            <p:ph type="body" sz="quarter" idx="10"/>
          </p:nvPr>
        </p:nvSpPr>
        <p:spPr>
          <a:xfrm>
            <a:off x="584200" y="1435497"/>
            <a:ext cx="11018520" cy="1465016"/>
          </a:xfrm>
        </p:spPr>
        <p:txBody>
          <a:bodyPr vert="horz" wrap="square" lIns="0" tIns="0" rIns="0" bIns="0" rtlCol="0" anchor="t">
            <a:spAutoFit/>
          </a:bodyPr>
          <a:lstStyle/>
          <a:p>
            <a:pPr marL="0" indent="0">
              <a:buNone/>
            </a:pPr>
            <a:r>
              <a:rPr lang="en-US" dirty="0">
                <a:latin typeface="Segoe UI Semilight"/>
                <a:cs typeface="Segoe UI Semilight"/>
              </a:rPr>
              <a:t>For Labs and Exercises please refer to the link below -</a:t>
            </a:r>
            <a:endParaRPr lang="en-US" dirty="0"/>
          </a:p>
          <a:p>
            <a:endParaRPr lang="en-US" dirty="0"/>
          </a:p>
          <a:p>
            <a:pPr marL="0" indent="0">
              <a:buNone/>
            </a:pPr>
            <a:r>
              <a:rPr lang="en-US" dirty="0">
                <a:solidFill>
                  <a:srgbClr val="6EAC1C"/>
                </a:solidFill>
                <a:hlinkClick r:id="rId2"/>
              </a:rPr>
              <a:t>Getting Started with Microsoft Identity - Learn | Microsoft Docs</a:t>
            </a:r>
            <a:endParaRPr lang="en-US" dirty="0"/>
          </a:p>
        </p:txBody>
      </p:sp>
    </p:spTree>
    <p:extLst>
      <p:ext uri="{BB962C8B-B14F-4D97-AF65-F5344CB8AC3E}">
        <p14:creationId xmlns:p14="http://schemas.microsoft.com/office/powerpoint/2010/main" val="3519527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AFE4E-733D-4D70-AE10-AD5F118C2E6C}"/>
              </a:ext>
            </a:extLst>
          </p:cNvPr>
          <p:cNvSpPr txBox="1"/>
          <p:nvPr/>
        </p:nvSpPr>
        <p:spPr>
          <a:xfrm>
            <a:off x="286871" y="6427694"/>
            <a:ext cx="137858" cy="307777"/>
          </a:xfrm>
          <a:prstGeom prst="rect">
            <a:avLst/>
          </a:prstGeom>
          <a:noFill/>
        </p:spPr>
        <p:txBody>
          <a:bodyPr wrap="none" lIns="0" tIns="0" rIns="0" bIns="0" rtlCol="0">
            <a:spAutoFit/>
          </a:bodyPr>
          <a:lstStyle/>
          <a:p>
            <a:pPr algn="l"/>
            <a:fld id="{75E8E2A3-35EC-44CC-90A7-AF9A02EE3F5C}" type="slidenum">
              <a:rPr lang="en-US" sz="2000" smtClean="0">
                <a:gradFill>
                  <a:gsLst>
                    <a:gs pos="2917">
                      <a:schemeClr val="tx1"/>
                    </a:gs>
                    <a:gs pos="30000">
                      <a:schemeClr val="tx1"/>
                    </a:gs>
                  </a:gsLst>
                  <a:lin ang="5400000" scaled="0"/>
                </a:gradFill>
              </a:rPr>
              <a:t>38</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7592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68682D-EDCC-4CC6-ADD8-4D204BD7B6E3}"/>
              </a:ext>
            </a:extLst>
          </p:cNvPr>
          <p:cNvSpPr>
            <a:spLocks noGrp="1"/>
          </p:cNvSpPr>
          <p:nvPr>
            <p:ph type="title"/>
          </p:nvPr>
        </p:nvSpPr>
        <p:spPr>
          <a:xfrm>
            <a:off x="214184" y="457200"/>
            <a:ext cx="11837773" cy="553998"/>
          </a:xfrm>
        </p:spPr>
        <p:txBody>
          <a:bodyPr/>
          <a:lstStyle/>
          <a:p>
            <a:r>
              <a:rPr lang="en-US" dirty="0"/>
              <a:t>What Microsoft identity platform does for developers</a:t>
            </a:r>
          </a:p>
        </p:txBody>
      </p:sp>
      <p:sp>
        <p:nvSpPr>
          <p:cNvPr id="6" name="Text Placeholder 5">
            <a:extLst>
              <a:ext uri="{FF2B5EF4-FFF2-40B4-BE49-F238E27FC236}">
                <a16:creationId xmlns:a16="http://schemas.microsoft.com/office/drawing/2014/main" id="{871B7A6B-0C50-4BB1-96B9-B225F12627C8}"/>
              </a:ext>
            </a:extLst>
          </p:cNvPr>
          <p:cNvSpPr>
            <a:spLocks noGrp="1"/>
          </p:cNvSpPr>
          <p:nvPr>
            <p:ph type="body" sz="quarter" idx="10"/>
          </p:nvPr>
        </p:nvSpPr>
        <p:spPr>
          <a:xfrm>
            <a:off x="584200" y="1435497"/>
            <a:ext cx="11018520" cy="5441490"/>
          </a:xfrm>
        </p:spPr>
        <p:txBody>
          <a:bodyPr/>
          <a:lstStyle/>
          <a:p>
            <a:r>
              <a:rPr lang="en-US" dirty="0"/>
              <a:t>Developers delegate Identity and Access Management to Microsoft Identity</a:t>
            </a:r>
          </a:p>
          <a:p>
            <a:endParaRPr lang="en-US" dirty="0"/>
          </a:p>
          <a:p>
            <a:r>
              <a:rPr lang="en-US" dirty="0"/>
              <a:t>Authenticates users</a:t>
            </a:r>
          </a:p>
          <a:p>
            <a:pPr lvl="1"/>
            <a:r>
              <a:rPr lang="en-US" dirty="0" err="1"/>
              <a:t>UserID</a:t>
            </a:r>
            <a:r>
              <a:rPr lang="en-US" dirty="0"/>
              <a:t> and Password, MFA, Passwordless </a:t>
            </a:r>
          </a:p>
          <a:p>
            <a:r>
              <a:rPr lang="en-US" dirty="0"/>
              <a:t>Authorizes applications to access resources</a:t>
            </a:r>
          </a:p>
          <a:p>
            <a:r>
              <a:rPr lang="en-US" dirty="0"/>
              <a:t>Robust directory data with Microsoft Graph </a:t>
            </a:r>
          </a:p>
          <a:p>
            <a:pPr lvl="1"/>
            <a:r>
              <a:rPr lang="en-US" dirty="0"/>
              <a:t>Access to the data that drives productivity across Microsoft 365</a:t>
            </a:r>
          </a:p>
          <a:p>
            <a:r>
              <a:rPr lang="en-US" dirty="0"/>
              <a:t>For Independent software vendors (ISVs)</a:t>
            </a:r>
          </a:p>
          <a:p>
            <a:pPr lvl="1"/>
            <a:r>
              <a:rPr lang="en-US" dirty="0"/>
              <a:t>Provision users to the app</a:t>
            </a:r>
          </a:p>
          <a:p>
            <a:pPr lvl="1"/>
            <a:r>
              <a:rPr lang="en-US" dirty="0"/>
              <a:t>Verifies app publishers</a:t>
            </a:r>
          </a:p>
          <a:p>
            <a:endParaRPr lang="en-US" dirty="0"/>
          </a:p>
        </p:txBody>
      </p:sp>
    </p:spTree>
    <p:extLst>
      <p:ext uri="{BB962C8B-B14F-4D97-AF65-F5344CB8AC3E}">
        <p14:creationId xmlns:p14="http://schemas.microsoft.com/office/powerpoint/2010/main" val="3253541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FC11F43-7DD7-461D-839A-C8BA0C82CC3E}"/>
              </a:ext>
            </a:extLst>
          </p:cNvPr>
          <p:cNvGrpSpPr/>
          <p:nvPr/>
        </p:nvGrpSpPr>
        <p:grpSpPr>
          <a:xfrm>
            <a:off x="9225969" y="1161757"/>
            <a:ext cx="2837328" cy="2251076"/>
            <a:chOff x="9161098" y="4137746"/>
            <a:chExt cx="2837730" cy="2251396"/>
          </a:xfrm>
        </p:grpSpPr>
        <p:sp>
          <p:nvSpPr>
            <p:cNvPr id="31" name="Rectangle 30">
              <a:extLst>
                <a:ext uri="{FF2B5EF4-FFF2-40B4-BE49-F238E27FC236}">
                  <a16:creationId xmlns:a16="http://schemas.microsoft.com/office/drawing/2014/main" id="{3369927E-3967-4754-98CD-55D313452378}"/>
                </a:ext>
              </a:extLst>
            </p:cNvPr>
            <p:cNvSpPr/>
            <p:nvPr/>
          </p:nvSpPr>
          <p:spPr>
            <a:xfrm>
              <a:off x="9682133" y="5543333"/>
              <a:ext cx="2316695" cy="845809"/>
            </a:xfrm>
            <a:prstGeom prst="rect">
              <a:avLst/>
            </a:prstGeom>
          </p:spPr>
          <p:txBody>
            <a:bodyPr wrap="square">
              <a:spAutoFit/>
            </a:bodyPr>
            <a:lstStyle/>
            <a:p>
              <a:pPr defTabSz="914367"/>
              <a:r>
                <a:rPr lang="en-US" sz="1600">
                  <a:solidFill>
                    <a:srgbClr val="333333"/>
                  </a:solidFill>
                  <a:latin typeface="Segoe Pro Display"/>
                </a:rPr>
                <a:t>of all attacks on enterprise accounts involve phishing</a:t>
              </a:r>
              <a:r>
                <a:rPr lang="en-US" sz="1600" baseline="30000">
                  <a:solidFill>
                    <a:srgbClr val="333333"/>
                  </a:solidFill>
                  <a:latin typeface="Segoe UI" panose="020B0502040204020203" pitchFamily="34" charset="0"/>
                </a:rPr>
                <a:t>1</a:t>
              </a:r>
              <a:endParaRPr lang="en-US" sz="1600">
                <a:solidFill>
                  <a:srgbClr val="333333"/>
                </a:solidFill>
                <a:latin typeface="Segoe Pro Display"/>
              </a:endParaRPr>
            </a:p>
          </p:txBody>
        </p:sp>
        <p:sp>
          <p:nvSpPr>
            <p:cNvPr id="32" name="Text Placeholder 8">
              <a:extLst>
                <a:ext uri="{FF2B5EF4-FFF2-40B4-BE49-F238E27FC236}">
                  <a16:creationId xmlns:a16="http://schemas.microsoft.com/office/drawing/2014/main" id="{829D3D9B-2DB0-4F6A-9117-2C1504A29F74}"/>
                </a:ext>
              </a:extLst>
            </p:cNvPr>
            <p:cNvSpPr txBox="1">
              <a:spLocks/>
            </p:cNvSpPr>
            <p:nvPr/>
          </p:nvSpPr>
          <p:spPr>
            <a:xfrm>
              <a:off x="9161098" y="4137746"/>
              <a:ext cx="1906673" cy="1492510"/>
            </a:xfrm>
            <a:prstGeom prst="rect">
              <a:avLst/>
            </a:prstGeom>
          </p:spPr>
          <p:txBody>
            <a:bodyPr tIns="0" bIns="0" anchor="b" anchorCtr="0">
              <a:noAutofit/>
            </a:bodyPr>
            <a:lstStyle>
              <a:lvl1pPr marL="0" marR="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80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7198">
                  <a:solidFill>
                    <a:srgbClr val="269AED"/>
                  </a:solidFill>
                  <a:latin typeface="Segoe UI Semibold"/>
                </a:rPr>
                <a:t>1/3</a:t>
              </a:r>
            </a:p>
          </p:txBody>
        </p:sp>
      </p:grpSp>
      <p:grpSp>
        <p:nvGrpSpPr>
          <p:cNvPr id="27" name="Group 26">
            <a:extLst>
              <a:ext uri="{FF2B5EF4-FFF2-40B4-BE49-F238E27FC236}">
                <a16:creationId xmlns:a16="http://schemas.microsoft.com/office/drawing/2014/main" id="{03A49E36-D35D-4A15-9693-7D186A35C93F}"/>
              </a:ext>
            </a:extLst>
          </p:cNvPr>
          <p:cNvGrpSpPr/>
          <p:nvPr/>
        </p:nvGrpSpPr>
        <p:grpSpPr>
          <a:xfrm>
            <a:off x="512696" y="1202570"/>
            <a:ext cx="2721591" cy="1963073"/>
            <a:chOff x="511903" y="1353723"/>
            <a:chExt cx="2721977" cy="1963352"/>
          </a:xfrm>
        </p:grpSpPr>
        <p:sp>
          <p:nvSpPr>
            <p:cNvPr id="36" name="Rectangle 35">
              <a:extLst>
                <a:ext uri="{FF2B5EF4-FFF2-40B4-BE49-F238E27FC236}">
                  <a16:creationId xmlns:a16="http://schemas.microsoft.com/office/drawing/2014/main" id="{BD2A5DE4-22CB-459C-AA19-3015B12322A4}"/>
                </a:ext>
              </a:extLst>
            </p:cNvPr>
            <p:cNvSpPr/>
            <p:nvPr/>
          </p:nvSpPr>
          <p:spPr>
            <a:xfrm>
              <a:off x="536629" y="2722425"/>
              <a:ext cx="2697251" cy="594650"/>
            </a:xfrm>
            <a:prstGeom prst="rect">
              <a:avLst/>
            </a:prstGeom>
          </p:spPr>
          <p:txBody>
            <a:bodyPr wrap="square">
              <a:spAutoFit/>
            </a:bodyPr>
            <a:lstStyle/>
            <a:p>
              <a:pPr defTabSz="914367"/>
              <a:r>
                <a:rPr lang="en-US" sz="1600">
                  <a:solidFill>
                    <a:srgbClr val="333333"/>
                  </a:solidFill>
                  <a:latin typeface="Segoe UI" panose="020B0502040204020203" pitchFamily="34" charset="0"/>
                </a:rPr>
                <a:t>Increased in password spray attacks in 2020</a:t>
              </a:r>
              <a:r>
                <a:rPr lang="en-US" sz="1600" baseline="30000">
                  <a:solidFill>
                    <a:srgbClr val="333333"/>
                  </a:solidFill>
                  <a:latin typeface="Segoe UI" panose="020B0502040204020203" pitchFamily="34" charset="0"/>
                </a:rPr>
                <a:t>1</a:t>
              </a:r>
              <a:endParaRPr lang="en-US" sz="1600">
                <a:solidFill>
                  <a:srgbClr val="333333"/>
                </a:solidFill>
                <a:latin typeface="Segoe UI" panose="020B0502040204020203" pitchFamily="34" charset="0"/>
              </a:endParaRPr>
            </a:p>
          </p:txBody>
        </p:sp>
        <p:grpSp>
          <p:nvGrpSpPr>
            <p:cNvPr id="21" name="Group 20">
              <a:extLst>
                <a:ext uri="{FF2B5EF4-FFF2-40B4-BE49-F238E27FC236}">
                  <a16:creationId xmlns:a16="http://schemas.microsoft.com/office/drawing/2014/main" id="{73F67E44-EAFD-4D08-B413-AE85EABF1EEA}"/>
                </a:ext>
              </a:extLst>
            </p:cNvPr>
            <p:cNvGrpSpPr/>
            <p:nvPr/>
          </p:nvGrpSpPr>
          <p:grpSpPr>
            <a:xfrm>
              <a:off x="511903" y="1353723"/>
              <a:ext cx="2296139" cy="1537979"/>
              <a:chOff x="481764" y="4430934"/>
              <a:chExt cx="2296139" cy="1537979"/>
            </a:xfrm>
          </p:grpSpPr>
          <p:sp>
            <p:nvSpPr>
              <p:cNvPr id="38" name="Text Placeholder 8">
                <a:extLst>
                  <a:ext uri="{FF2B5EF4-FFF2-40B4-BE49-F238E27FC236}">
                    <a16:creationId xmlns:a16="http://schemas.microsoft.com/office/drawing/2014/main" id="{A43C6D9C-DD7C-4FD3-B52C-CE2F29385D5A}"/>
                  </a:ext>
                </a:extLst>
              </p:cNvPr>
              <p:cNvSpPr txBox="1">
                <a:spLocks/>
              </p:cNvSpPr>
              <p:nvPr/>
            </p:nvSpPr>
            <p:spPr>
              <a:xfrm>
                <a:off x="481764" y="4430934"/>
                <a:ext cx="2296139" cy="1492510"/>
              </a:xfrm>
              <a:prstGeom prst="rect">
                <a:avLst/>
              </a:prstGeom>
            </p:spPr>
            <p:txBody>
              <a:bodyPr tIns="0" bIns="0" anchor="b" anchorCtr="0">
                <a:noAutofit/>
              </a:bodyPr>
              <a:lstStyle>
                <a:lvl1pPr marL="0" marR="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80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32563">
                  <a:defRPr/>
                </a:pPr>
                <a:r>
                  <a:rPr lang="en-US" sz="7198">
                    <a:solidFill>
                      <a:srgbClr val="269AED"/>
                    </a:solidFill>
                    <a:latin typeface="Segoe UI Semibold"/>
                  </a:rPr>
                  <a:t>230</a:t>
                </a:r>
              </a:p>
            </p:txBody>
          </p:sp>
          <p:sp>
            <p:nvSpPr>
              <p:cNvPr id="39" name="Text Placeholder 8">
                <a:extLst>
                  <a:ext uri="{FF2B5EF4-FFF2-40B4-BE49-F238E27FC236}">
                    <a16:creationId xmlns:a16="http://schemas.microsoft.com/office/drawing/2014/main" id="{34F29D67-1B2F-4A09-BCEC-7A61BC0FD448}"/>
                  </a:ext>
                </a:extLst>
              </p:cNvPr>
              <p:cNvSpPr txBox="1">
                <a:spLocks/>
              </p:cNvSpPr>
              <p:nvPr/>
            </p:nvSpPr>
            <p:spPr>
              <a:xfrm>
                <a:off x="2047426" y="4482873"/>
                <a:ext cx="677460" cy="1486040"/>
              </a:xfrm>
              <a:prstGeom prst="rect">
                <a:avLst/>
              </a:prstGeom>
            </p:spPr>
            <p:txBody>
              <a:bodyPr tIns="0" bIns="137141" anchor="b" anchorCtr="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48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4400">
                    <a:solidFill>
                      <a:srgbClr val="269AED"/>
                    </a:solidFill>
                    <a:latin typeface="Segoe UI Semibold"/>
                  </a:rPr>
                  <a:t>%</a:t>
                </a:r>
              </a:p>
            </p:txBody>
          </p:sp>
        </p:grpSp>
      </p:grpSp>
      <p:grpSp>
        <p:nvGrpSpPr>
          <p:cNvPr id="26" name="Group 25">
            <a:extLst>
              <a:ext uri="{FF2B5EF4-FFF2-40B4-BE49-F238E27FC236}">
                <a16:creationId xmlns:a16="http://schemas.microsoft.com/office/drawing/2014/main" id="{EF553EE8-FBDE-463D-A0FB-66EC0DAC9AB0}"/>
              </a:ext>
            </a:extLst>
          </p:cNvPr>
          <p:cNvGrpSpPr/>
          <p:nvPr/>
        </p:nvGrpSpPr>
        <p:grpSpPr>
          <a:xfrm>
            <a:off x="3841319" y="1205412"/>
            <a:ext cx="2857372" cy="2207421"/>
            <a:chOff x="3785311" y="4181409"/>
            <a:chExt cx="2857777" cy="2207734"/>
          </a:xfrm>
        </p:grpSpPr>
        <p:sp>
          <p:nvSpPr>
            <p:cNvPr id="41" name="Rectangle 40">
              <a:extLst>
                <a:ext uri="{FF2B5EF4-FFF2-40B4-BE49-F238E27FC236}">
                  <a16:creationId xmlns:a16="http://schemas.microsoft.com/office/drawing/2014/main" id="{34296CF5-5753-46A1-A1EA-5BF67801A0FE}"/>
                </a:ext>
              </a:extLst>
            </p:cNvPr>
            <p:cNvSpPr/>
            <p:nvPr/>
          </p:nvSpPr>
          <p:spPr>
            <a:xfrm>
              <a:off x="3787031" y="5543334"/>
              <a:ext cx="2856057" cy="845809"/>
            </a:xfrm>
            <a:prstGeom prst="rect">
              <a:avLst/>
            </a:prstGeom>
          </p:spPr>
          <p:txBody>
            <a:bodyPr wrap="square">
              <a:spAutoFit/>
            </a:bodyPr>
            <a:lstStyle/>
            <a:p>
              <a:pPr defTabSz="914367"/>
              <a:r>
                <a:rPr lang="en-US" sz="1600">
                  <a:solidFill>
                    <a:srgbClr val="333333"/>
                  </a:solidFill>
                  <a:effectLst>
                    <a:glow rad="419100">
                      <a:srgbClr val="FFFFFF">
                        <a:alpha val="26000"/>
                      </a:srgbClr>
                    </a:glow>
                  </a:effectLst>
                  <a:latin typeface="Segoe Pro Display"/>
                </a:rPr>
                <a:t>of data is uploaded </a:t>
              </a:r>
              <a:br>
                <a:rPr lang="en-US" sz="1600">
                  <a:solidFill>
                    <a:srgbClr val="333333"/>
                  </a:solidFill>
                  <a:effectLst>
                    <a:glow rad="419100">
                      <a:srgbClr val="FFFFFF">
                        <a:alpha val="26000"/>
                      </a:srgbClr>
                    </a:glow>
                  </a:effectLst>
                  <a:latin typeface="Segoe Pro Display"/>
                </a:rPr>
              </a:br>
              <a:r>
                <a:rPr lang="en-US" sz="1600">
                  <a:solidFill>
                    <a:srgbClr val="333333"/>
                  </a:solidFill>
                  <a:effectLst>
                    <a:glow rad="419100">
                      <a:srgbClr val="FFFFFF">
                        <a:alpha val="26000"/>
                      </a:srgbClr>
                    </a:glow>
                  </a:effectLst>
                  <a:latin typeface="Segoe Pro Display"/>
                </a:rPr>
                <a:t>monthly to risky apps </a:t>
              </a:r>
              <a:br>
                <a:rPr lang="en-US" sz="1600">
                  <a:solidFill>
                    <a:srgbClr val="333333"/>
                  </a:solidFill>
                  <a:effectLst>
                    <a:glow rad="419100">
                      <a:srgbClr val="FFFFFF">
                        <a:alpha val="26000"/>
                      </a:srgbClr>
                    </a:glow>
                  </a:effectLst>
                  <a:latin typeface="Segoe Pro Display"/>
                </a:rPr>
              </a:br>
              <a:r>
                <a:rPr lang="en-US" sz="1600">
                  <a:solidFill>
                    <a:srgbClr val="333333"/>
                  </a:solidFill>
                  <a:effectLst>
                    <a:glow rad="419100">
                      <a:srgbClr val="FFFFFF">
                        <a:alpha val="26000"/>
                      </a:srgbClr>
                    </a:glow>
                  </a:effectLst>
                  <a:latin typeface="Segoe Pro Display"/>
                </a:rPr>
                <a:t>by the average enterprise</a:t>
              </a:r>
              <a:r>
                <a:rPr lang="en-US" sz="1600" baseline="30000">
                  <a:solidFill>
                    <a:srgbClr val="333333"/>
                  </a:solidFill>
                  <a:effectLst>
                    <a:glow rad="419100">
                      <a:srgbClr val="FFFFFF">
                        <a:alpha val="26000"/>
                      </a:srgbClr>
                    </a:glow>
                  </a:effectLst>
                  <a:latin typeface="Segoe Pro Display"/>
                </a:rPr>
                <a:t>1</a:t>
              </a:r>
              <a:r>
                <a:rPr lang="en-US" sz="1600">
                  <a:solidFill>
                    <a:srgbClr val="333333"/>
                  </a:solidFill>
                  <a:effectLst>
                    <a:glow rad="419100">
                      <a:srgbClr val="FFFFFF">
                        <a:alpha val="26000"/>
                      </a:srgbClr>
                    </a:glow>
                  </a:effectLst>
                  <a:latin typeface="Segoe Pro Display"/>
                </a:rPr>
                <a:t> </a:t>
              </a:r>
            </a:p>
          </p:txBody>
        </p:sp>
        <p:grpSp>
          <p:nvGrpSpPr>
            <p:cNvPr id="3" name="Group 2">
              <a:extLst>
                <a:ext uri="{FF2B5EF4-FFF2-40B4-BE49-F238E27FC236}">
                  <a16:creationId xmlns:a16="http://schemas.microsoft.com/office/drawing/2014/main" id="{DD3E004B-C97A-4DEA-B91A-19DDD0AB5584}"/>
                </a:ext>
              </a:extLst>
            </p:cNvPr>
            <p:cNvGrpSpPr/>
            <p:nvPr/>
          </p:nvGrpSpPr>
          <p:grpSpPr>
            <a:xfrm>
              <a:off x="3785311" y="4181409"/>
              <a:ext cx="2107923" cy="1556855"/>
              <a:chOff x="3925605" y="2650856"/>
              <a:chExt cx="2107923" cy="1556855"/>
            </a:xfrm>
          </p:grpSpPr>
          <p:sp>
            <p:nvSpPr>
              <p:cNvPr id="42" name="Text Placeholder 8">
                <a:extLst>
                  <a:ext uri="{FF2B5EF4-FFF2-40B4-BE49-F238E27FC236}">
                    <a16:creationId xmlns:a16="http://schemas.microsoft.com/office/drawing/2014/main" id="{C5A8E84D-A53A-410C-B475-2B68FE96AECB}"/>
                  </a:ext>
                </a:extLst>
              </p:cNvPr>
              <p:cNvSpPr txBox="1">
                <a:spLocks/>
              </p:cNvSpPr>
              <p:nvPr/>
            </p:nvSpPr>
            <p:spPr>
              <a:xfrm>
                <a:off x="3925605" y="2650856"/>
                <a:ext cx="1651000" cy="1492510"/>
              </a:xfrm>
              <a:prstGeom prst="rect">
                <a:avLst/>
              </a:prstGeom>
            </p:spPr>
            <p:txBody>
              <a:bodyPr tIns="0" bIns="0" anchor="b" anchorCtr="0">
                <a:noAutofit/>
              </a:bodyPr>
              <a:lstStyle>
                <a:lvl1pPr marL="0" marR="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80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32563">
                  <a:defRPr/>
                </a:pPr>
                <a:r>
                  <a:rPr lang="en-US" sz="7198">
                    <a:solidFill>
                      <a:srgbClr val="269AED"/>
                    </a:solidFill>
                    <a:latin typeface="Segoe UI Semibold"/>
                  </a:rPr>
                  <a:t>78</a:t>
                </a:r>
              </a:p>
            </p:txBody>
          </p:sp>
          <p:sp>
            <p:nvSpPr>
              <p:cNvPr id="43" name="Text Placeholder 8">
                <a:extLst>
                  <a:ext uri="{FF2B5EF4-FFF2-40B4-BE49-F238E27FC236}">
                    <a16:creationId xmlns:a16="http://schemas.microsoft.com/office/drawing/2014/main" id="{E512FD7C-EA24-4A01-A737-F232C458ECD3}"/>
                  </a:ext>
                </a:extLst>
              </p:cNvPr>
              <p:cNvSpPr txBox="1">
                <a:spLocks/>
              </p:cNvSpPr>
              <p:nvPr/>
            </p:nvSpPr>
            <p:spPr>
              <a:xfrm>
                <a:off x="4982540" y="2721671"/>
                <a:ext cx="1050988" cy="1486040"/>
              </a:xfrm>
              <a:prstGeom prst="rect">
                <a:avLst/>
              </a:prstGeom>
            </p:spPr>
            <p:txBody>
              <a:bodyPr tIns="0" bIns="137141" anchor="b" anchorCtr="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48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4400">
                    <a:solidFill>
                      <a:srgbClr val="269AED"/>
                    </a:solidFill>
                    <a:latin typeface="Segoe UI Semibold"/>
                  </a:rPr>
                  <a:t>GB</a:t>
                </a:r>
              </a:p>
            </p:txBody>
          </p:sp>
        </p:grpSp>
      </p:grpSp>
      <p:grpSp>
        <p:nvGrpSpPr>
          <p:cNvPr id="44" name="Group 43">
            <a:extLst>
              <a:ext uri="{FF2B5EF4-FFF2-40B4-BE49-F238E27FC236}">
                <a16:creationId xmlns:a16="http://schemas.microsoft.com/office/drawing/2014/main" id="{D2468CB2-2090-4216-8390-E0A9FB10FBE1}"/>
              </a:ext>
            </a:extLst>
          </p:cNvPr>
          <p:cNvGrpSpPr/>
          <p:nvPr/>
        </p:nvGrpSpPr>
        <p:grpSpPr>
          <a:xfrm>
            <a:off x="7067651" y="1202570"/>
            <a:ext cx="2116782" cy="2210263"/>
            <a:chOff x="6229383" y="1933188"/>
            <a:chExt cx="2117082" cy="2210576"/>
          </a:xfrm>
        </p:grpSpPr>
        <p:sp>
          <p:nvSpPr>
            <p:cNvPr id="45" name="Rectangle 44">
              <a:extLst>
                <a:ext uri="{FF2B5EF4-FFF2-40B4-BE49-F238E27FC236}">
                  <a16:creationId xmlns:a16="http://schemas.microsoft.com/office/drawing/2014/main" id="{B11E5142-3D3C-49EF-B6B7-E6202D85BCC3}"/>
                </a:ext>
              </a:extLst>
            </p:cNvPr>
            <p:cNvSpPr/>
            <p:nvPr/>
          </p:nvSpPr>
          <p:spPr>
            <a:xfrm>
              <a:off x="6273085" y="3297955"/>
              <a:ext cx="2073380" cy="845809"/>
            </a:xfrm>
            <a:prstGeom prst="rect">
              <a:avLst/>
            </a:prstGeom>
          </p:spPr>
          <p:txBody>
            <a:bodyPr wrap="square">
              <a:spAutoFit/>
            </a:bodyPr>
            <a:lstStyle/>
            <a:p>
              <a:pPr defTabSz="914367"/>
              <a:r>
                <a:rPr lang="en-US" sz="1600">
                  <a:solidFill>
                    <a:srgbClr val="333333"/>
                  </a:solidFill>
                  <a:latin typeface="Segoe UI" panose="020B0502040204020203" pitchFamily="34" charset="0"/>
                </a:rPr>
                <a:t>Attacker-driven </a:t>
              </a:r>
              <a:br>
                <a:rPr lang="en-US" sz="1600">
                  <a:solidFill>
                    <a:srgbClr val="333333"/>
                  </a:solidFill>
                  <a:latin typeface="Segoe UI" panose="020B0502040204020203" pitchFamily="34" charset="0"/>
                </a:rPr>
              </a:br>
              <a:r>
                <a:rPr lang="en-US" sz="1600">
                  <a:solidFill>
                    <a:srgbClr val="333333"/>
                  </a:solidFill>
                  <a:latin typeface="Segoe UI" panose="020B0502040204020203" pitchFamily="34" charset="0"/>
                </a:rPr>
                <a:t>sign-ins detected in August 2020</a:t>
              </a:r>
              <a:r>
                <a:rPr lang="en-US" sz="1600" baseline="30000">
                  <a:solidFill>
                    <a:srgbClr val="333333"/>
                  </a:solidFill>
                  <a:latin typeface="Segoe UI" panose="020B0502040204020203" pitchFamily="34" charset="0"/>
                </a:rPr>
                <a:t>1</a:t>
              </a:r>
              <a:endParaRPr lang="en-US" sz="1600">
                <a:solidFill>
                  <a:srgbClr val="333333"/>
                </a:solidFill>
                <a:latin typeface="Segoe UI" panose="020B0502040204020203" pitchFamily="34" charset="0"/>
              </a:endParaRPr>
            </a:p>
          </p:txBody>
        </p:sp>
        <p:sp>
          <p:nvSpPr>
            <p:cNvPr id="46" name="Text Placeholder 8">
              <a:extLst>
                <a:ext uri="{FF2B5EF4-FFF2-40B4-BE49-F238E27FC236}">
                  <a16:creationId xmlns:a16="http://schemas.microsoft.com/office/drawing/2014/main" id="{8E250663-1D12-4BEB-B20C-A5B15FC781DF}"/>
                </a:ext>
              </a:extLst>
            </p:cNvPr>
            <p:cNvSpPr txBox="1">
              <a:spLocks/>
            </p:cNvSpPr>
            <p:nvPr/>
          </p:nvSpPr>
          <p:spPr>
            <a:xfrm>
              <a:off x="6229383" y="1933188"/>
              <a:ext cx="1651000" cy="1492510"/>
            </a:xfrm>
            <a:prstGeom prst="rect">
              <a:avLst/>
            </a:prstGeom>
          </p:spPr>
          <p:txBody>
            <a:bodyPr tIns="0" bIns="0" anchor="b" anchorCtr="0">
              <a:noAutofit/>
            </a:bodyPr>
            <a:lstStyle>
              <a:lvl1pPr marL="0" marR="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80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32563">
                <a:defRPr/>
              </a:pPr>
              <a:r>
                <a:rPr lang="en-US" sz="7198">
                  <a:solidFill>
                    <a:srgbClr val="269AED"/>
                  </a:solidFill>
                  <a:latin typeface="Segoe UI Semibold"/>
                </a:rPr>
                <a:t>5</a:t>
              </a:r>
            </a:p>
          </p:txBody>
        </p:sp>
        <p:sp>
          <p:nvSpPr>
            <p:cNvPr id="47" name="Text Placeholder 8">
              <a:extLst>
                <a:ext uri="{FF2B5EF4-FFF2-40B4-BE49-F238E27FC236}">
                  <a16:creationId xmlns:a16="http://schemas.microsoft.com/office/drawing/2014/main" id="{001189AA-FB6A-4960-A8B9-BC8721E88922}"/>
                </a:ext>
              </a:extLst>
            </p:cNvPr>
            <p:cNvSpPr txBox="1">
              <a:spLocks/>
            </p:cNvSpPr>
            <p:nvPr/>
          </p:nvSpPr>
          <p:spPr>
            <a:xfrm>
              <a:off x="6735042" y="1976986"/>
              <a:ext cx="677460" cy="1486040"/>
            </a:xfrm>
            <a:prstGeom prst="rect">
              <a:avLst/>
            </a:prstGeom>
          </p:spPr>
          <p:txBody>
            <a:bodyPr tIns="0" bIns="137141" anchor="b" anchorCtr="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4800" kern="1200" spc="0" baseline="0">
                  <a:gradFill>
                    <a:gsLst>
                      <a:gs pos="0">
                        <a:schemeClr val="bg1"/>
                      </a:gs>
                      <a:gs pos="100000">
                        <a:schemeClr val="bg1"/>
                      </a:gs>
                    </a:gsLst>
                    <a:lin ang="5400000" scaled="0"/>
                  </a:gradFill>
                  <a:latin typeface="+mj-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4400">
                  <a:solidFill>
                    <a:srgbClr val="269AED"/>
                  </a:solidFill>
                  <a:latin typeface="Segoe UI Semibold"/>
                </a:rPr>
                <a:t>B</a:t>
              </a:r>
            </a:p>
          </p:txBody>
        </p:sp>
      </p:grpSp>
      <p:sp>
        <p:nvSpPr>
          <p:cNvPr id="9" name="Title 8">
            <a:extLst>
              <a:ext uri="{FF2B5EF4-FFF2-40B4-BE49-F238E27FC236}">
                <a16:creationId xmlns:a16="http://schemas.microsoft.com/office/drawing/2014/main" id="{92DF889C-E24B-468E-B715-0FFB43A217C8}"/>
              </a:ext>
            </a:extLst>
          </p:cNvPr>
          <p:cNvSpPr>
            <a:spLocks noGrp="1"/>
          </p:cNvSpPr>
          <p:nvPr>
            <p:ph type="title"/>
          </p:nvPr>
        </p:nvSpPr>
        <p:spPr/>
        <p:txBody>
          <a:bodyPr>
            <a:normAutofit/>
          </a:bodyPr>
          <a:lstStyle/>
          <a:p>
            <a:r>
              <a:rPr lang="en-US"/>
              <a:t>An increasingly large threat landscape</a:t>
            </a:r>
          </a:p>
        </p:txBody>
      </p:sp>
      <p:pic>
        <p:nvPicPr>
          <p:cNvPr id="19" name="Picture 18" descr="A picture containing outdoor, track, city, long&#10;&#10;Description automatically generated">
            <a:extLst>
              <a:ext uri="{FF2B5EF4-FFF2-40B4-BE49-F238E27FC236}">
                <a16:creationId xmlns:a16="http://schemas.microsoft.com/office/drawing/2014/main" id="{3FAA5830-059C-468F-93E7-19910A2A2972}"/>
              </a:ext>
            </a:extLst>
          </p:cNvPr>
          <p:cNvPicPr>
            <a:picLocks noChangeAspect="1"/>
          </p:cNvPicPr>
          <p:nvPr/>
        </p:nvPicPr>
        <p:blipFill rotWithShape="1">
          <a:blip r:embed="rId3"/>
          <a:srcRect t="10107" b="11330"/>
          <a:stretch/>
        </p:blipFill>
        <p:spPr>
          <a:xfrm>
            <a:off x="865" y="3706546"/>
            <a:ext cx="12190271" cy="3150967"/>
          </a:xfrm>
          <a:prstGeom prst="rect">
            <a:avLst/>
          </a:prstGeom>
        </p:spPr>
      </p:pic>
    </p:spTree>
    <p:extLst>
      <p:ext uri="{BB962C8B-B14F-4D97-AF65-F5344CB8AC3E}">
        <p14:creationId xmlns:p14="http://schemas.microsoft.com/office/powerpoint/2010/main" val="12884655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8225B3B-BE1A-4123-BCCE-5FF20E429F94}"/>
              </a:ext>
            </a:extLst>
          </p:cNvPr>
          <p:cNvGrpSpPr/>
          <p:nvPr/>
        </p:nvGrpSpPr>
        <p:grpSpPr>
          <a:xfrm>
            <a:off x="865" y="1423307"/>
            <a:ext cx="12190271" cy="822843"/>
            <a:chOff x="0" y="1413397"/>
            <a:chExt cx="12192000" cy="822960"/>
          </a:xfrm>
        </p:grpSpPr>
        <p:sp>
          <p:nvSpPr>
            <p:cNvPr id="6" name="Rectangle 5">
              <a:extLst>
                <a:ext uri="{FF2B5EF4-FFF2-40B4-BE49-F238E27FC236}">
                  <a16:creationId xmlns:a16="http://schemas.microsoft.com/office/drawing/2014/main" id="{C8B429EE-4D7E-A84E-93DC-04E98D2351B0}"/>
                </a:ext>
              </a:extLst>
            </p:cNvPr>
            <p:cNvSpPr/>
            <p:nvPr/>
          </p:nvSpPr>
          <p:spPr bwMode="auto">
            <a:xfrm>
              <a:off x="0" y="1413397"/>
              <a:ext cx="12192000" cy="8229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Text Placeholder 3">
              <a:extLst>
                <a:ext uri="{FF2B5EF4-FFF2-40B4-BE49-F238E27FC236}">
                  <a16:creationId xmlns:a16="http://schemas.microsoft.com/office/drawing/2014/main" id="{88EB13D3-384C-7344-AC6D-F282C4106E55}"/>
                </a:ext>
              </a:extLst>
            </p:cNvPr>
            <p:cNvSpPr txBox="1">
              <a:spLocks/>
            </p:cNvSpPr>
            <p:nvPr/>
          </p:nvSpPr>
          <p:spPr>
            <a:xfrm>
              <a:off x="673666" y="1620913"/>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Users are employees</a:t>
              </a:r>
            </a:p>
          </p:txBody>
        </p:sp>
      </p:grpSp>
      <p:grpSp>
        <p:nvGrpSpPr>
          <p:cNvPr id="12" name="Group 11">
            <a:extLst>
              <a:ext uri="{FF2B5EF4-FFF2-40B4-BE49-F238E27FC236}">
                <a16:creationId xmlns:a16="http://schemas.microsoft.com/office/drawing/2014/main" id="{17F6420A-5545-4F6C-ADCB-977FFE1680BE}"/>
              </a:ext>
            </a:extLst>
          </p:cNvPr>
          <p:cNvGrpSpPr/>
          <p:nvPr/>
        </p:nvGrpSpPr>
        <p:grpSpPr>
          <a:xfrm>
            <a:off x="865" y="3068540"/>
            <a:ext cx="12190271" cy="822843"/>
            <a:chOff x="0" y="3040019"/>
            <a:chExt cx="12192000" cy="822960"/>
          </a:xfrm>
        </p:grpSpPr>
        <p:sp>
          <p:nvSpPr>
            <p:cNvPr id="28" name="Rectangle 27">
              <a:extLst>
                <a:ext uri="{FF2B5EF4-FFF2-40B4-BE49-F238E27FC236}">
                  <a16:creationId xmlns:a16="http://schemas.microsoft.com/office/drawing/2014/main" id="{13EAE8F0-11B3-A643-BDAB-F3231893A08B}"/>
                </a:ext>
              </a:extLst>
            </p:cNvPr>
            <p:cNvSpPr/>
            <p:nvPr/>
          </p:nvSpPr>
          <p:spPr bwMode="auto">
            <a:xfrm>
              <a:off x="0" y="3040019"/>
              <a:ext cx="12192000" cy="8229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sp>
          <p:nvSpPr>
            <p:cNvPr id="22" name="Text Placeholder 3">
              <a:extLst>
                <a:ext uri="{FF2B5EF4-FFF2-40B4-BE49-F238E27FC236}">
                  <a16:creationId xmlns:a16="http://schemas.microsoft.com/office/drawing/2014/main" id="{D9BD2DFA-D884-481D-83D5-45F1BBBE1719}"/>
                </a:ext>
              </a:extLst>
            </p:cNvPr>
            <p:cNvSpPr txBox="1">
              <a:spLocks/>
            </p:cNvSpPr>
            <p:nvPr/>
          </p:nvSpPr>
          <p:spPr>
            <a:xfrm>
              <a:off x="673666" y="3266833"/>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On-premises apps</a:t>
              </a:r>
            </a:p>
          </p:txBody>
        </p:sp>
      </p:grpSp>
      <p:grpSp>
        <p:nvGrpSpPr>
          <p:cNvPr id="14" name="Group 13">
            <a:extLst>
              <a:ext uri="{FF2B5EF4-FFF2-40B4-BE49-F238E27FC236}">
                <a16:creationId xmlns:a16="http://schemas.microsoft.com/office/drawing/2014/main" id="{D451E1A1-0B8D-43E8-AFA5-59FCE421BC3C}"/>
              </a:ext>
            </a:extLst>
          </p:cNvPr>
          <p:cNvGrpSpPr/>
          <p:nvPr/>
        </p:nvGrpSpPr>
        <p:grpSpPr>
          <a:xfrm>
            <a:off x="865" y="3891156"/>
            <a:ext cx="12190271" cy="822843"/>
            <a:chOff x="0" y="3862979"/>
            <a:chExt cx="12192000" cy="822960"/>
          </a:xfrm>
        </p:grpSpPr>
        <p:sp>
          <p:nvSpPr>
            <p:cNvPr id="30" name="Rectangle 29">
              <a:extLst>
                <a:ext uri="{FF2B5EF4-FFF2-40B4-BE49-F238E27FC236}">
                  <a16:creationId xmlns:a16="http://schemas.microsoft.com/office/drawing/2014/main" id="{B6850265-CC36-AB4E-84DD-403859291547}"/>
                </a:ext>
              </a:extLst>
            </p:cNvPr>
            <p:cNvSpPr/>
            <p:nvPr/>
          </p:nvSpPr>
          <p:spPr bwMode="auto">
            <a:xfrm>
              <a:off x="0" y="3862979"/>
              <a:ext cx="12192000" cy="822960"/>
            </a:xfrm>
            <a:prstGeom prst="rect">
              <a:avLst/>
            </a:prstGeom>
            <a:solidFill>
              <a:schemeClr val="bg1">
                <a:lumMod val="50000"/>
                <a:lumOff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581A4D36-E771-4329-806B-29C145972852}"/>
                </a:ext>
              </a:extLst>
            </p:cNvPr>
            <p:cNvSpPr txBox="1">
              <a:spLocks/>
            </p:cNvSpPr>
            <p:nvPr/>
          </p:nvSpPr>
          <p:spPr>
            <a:xfrm>
              <a:off x="673666" y="4089793"/>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Monolithic apps</a:t>
              </a:r>
            </a:p>
          </p:txBody>
        </p:sp>
      </p:grpSp>
      <p:grpSp>
        <p:nvGrpSpPr>
          <p:cNvPr id="4" name="Group 3">
            <a:extLst>
              <a:ext uri="{FF2B5EF4-FFF2-40B4-BE49-F238E27FC236}">
                <a16:creationId xmlns:a16="http://schemas.microsoft.com/office/drawing/2014/main" id="{6F4D72EC-52C5-4079-9A26-B302A131293F}"/>
              </a:ext>
            </a:extLst>
          </p:cNvPr>
          <p:cNvGrpSpPr/>
          <p:nvPr/>
        </p:nvGrpSpPr>
        <p:grpSpPr>
          <a:xfrm>
            <a:off x="865" y="2245924"/>
            <a:ext cx="12190271" cy="822843"/>
            <a:chOff x="0" y="2217059"/>
            <a:chExt cx="12192000" cy="822960"/>
          </a:xfrm>
        </p:grpSpPr>
        <p:sp>
          <p:nvSpPr>
            <p:cNvPr id="27" name="Rectangle 26">
              <a:extLst>
                <a:ext uri="{FF2B5EF4-FFF2-40B4-BE49-F238E27FC236}">
                  <a16:creationId xmlns:a16="http://schemas.microsoft.com/office/drawing/2014/main" id="{55A4769A-67D9-0442-842B-0CB1E2EBB159}"/>
                </a:ext>
              </a:extLst>
            </p:cNvPr>
            <p:cNvSpPr/>
            <p:nvPr/>
          </p:nvSpPr>
          <p:spPr bwMode="auto">
            <a:xfrm>
              <a:off x="0" y="2217059"/>
              <a:ext cx="12192000" cy="822960"/>
            </a:xfrm>
            <a:prstGeom prst="rect">
              <a:avLst/>
            </a:prstGeom>
            <a:solidFill>
              <a:schemeClr val="bg1">
                <a:lumMod val="50000"/>
                <a:lumOff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 Placeholder 3">
              <a:extLst>
                <a:ext uri="{FF2B5EF4-FFF2-40B4-BE49-F238E27FC236}">
                  <a16:creationId xmlns:a16="http://schemas.microsoft.com/office/drawing/2014/main" id="{5AE9CDC6-E60E-AD43-8A31-00B1DD72C30C}"/>
                </a:ext>
              </a:extLst>
            </p:cNvPr>
            <p:cNvSpPr txBox="1">
              <a:spLocks/>
            </p:cNvSpPr>
            <p:nvPr/>
          </p:nvSpPr>
          <p:spPr>
            <a:xfrm>
              <a:off x="673666" y="2443873"/>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Corporate managed devices</a:t>
              </a:r>
            </a:p>
          </p:txBody>
        </p:sp>
      </p:grpSp>
      <p:grpSp>
        <p:nvGrpSpPr>
          <p:cNvPr id="15" name="Group 14">
            <a:extLst>
              <a:ext uri="{FF2B5EF4-FFF2-40B4-BE49-F238E27FC236}">
                <a16:creationId xmlns:a16="http://schemas.microsoft.com/office/drawing/2014/main" id="{334BD4DD-FF46-444B-8342-F90DC7F09AE4}"/>
              </a:ext>
            </a:extLst>
          </p:cNvPr>
          <p:cNvGrpSpPr/>
          <p:nvPr/>
        </p:nvGrpSpPr>
        <p:grpSpPr>
          <a:xfrm>
            <a:off x="865" y="4713772"/>
            <a:ext cx="12190271" cy="822843"/>
            <a:chOff x="0" y="4685939"/>
            <a:chExt cx="12192000" cy="822960"/>
          </a:xfrm>
        </p:grpSpPr>
        <p:sp>
          <p:nvSpPr>
            <p:cNvPr id="31" name="Rectangle 30">
              <a:extLst>
                <a:ext uri="{FF2B5EF4-FFF2-40B4-BE49-F238E27FC236}">
                  <a16:creationId xmlns:a16="http://schemas.microsoft.com/office/drawing/2014/main" id="{FA4AC098-23A0-DA42-90B6-A7350D05C4F8}"/>
                </a:ext>
              </a:extLst>
            </p:cNvPr>
            <p:cNvSpPr/>
            <p:nvPr/>
          </p:nvSpPr>
          <p:spPr bwMode="auto">
            <a:xfrm>
              <a:off x="0" y="4685939"/>
              <a:ext cx="12192000" cy="8229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sp>
          <p:nvSpPr>
            <p:cNvPr id="42" name="Text Placeholder 3">
              <a:extLst>
                <a:ext uri="{FF2B5EF4-FFF2-40B4-BE49-F238E27FC236}">
                  <a16:creationId xmlns:a16="http://schemas.microsoft.com/office/drawing/2014/main" id="{6FBDE4A3-66E0-454F-9B36-BF02C4BB3CEE}"/>
                </a:ext>
              </a:extLst>
            </p:cNvPr>
            <p:cNvSpPr txBox="1">
              <a:spLocks/>
            </p:cNvSpPr>
            <p:nvPr/>
          </p:nvSpPr>
          <p:spPr>
            <a:xfrm>
              <a:off x="673666" y="4912753"/>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Corp network and firewall</a:t>
              </a:r>
            </a:p>
          </p:txBody>
        </p:sp>
      </p:grpSp>
      <p:grpSp>
        <p:nvGrpSpPr>
          <p:cNvPr id="16" name="Group 15">
            <a:extLst>
              <a:ext uri="{FF2B5EF4-FFF2-40B4-BE49-F238E27FC236}">
                <a16:creationId xmlns:a16="http://schemas.microsoft.com/office/drawing/2014/main" id="{DA15C27F-D75A-4731-AFCF-6BDD6A2B780F}"/>
              </a:ext>
            </a:extLst>
          </p:cNvPr>
          <p:cNvGrpSpPr/>
          <p:nvPr/>
        </p:nvGrpSpPr>
        <p:grpSpPr>
          <a:xfrm>
            <a:off x="865" y="5536388"/>
            <a:ext cx="12190271" cy="822843"/>
            <a:chOff x="0" y="5536686"/>
            <a:chExt cx="12192000" cy="822960"/>
          </a:xfrm>
        </p:grpSpPr>
        <p:sp>
          <p:nvSpPr>
            <p:cNvPr id="35" name="Rectangle 34">
              <a:extLst>
                <a:ext uri="{FF2B5EF4-FFF2-40B4-BE49-F238E27FC236}">
                  <a16:creationId xmlns:a16="http://schemas.microsoft.com/office/drawing/2014/main" id="{4D5FFA22-7B89-4228-8B76-1A3A3D5F1761}"/>
                </a:ext>
              </a:extLst>
            </p:cNvPr>
            <p:cNvSpPr/>
            <p:nvPr/>
          </p:nvSpPr>
          <p:spPr bwMode="auto">
            <a:xfrm>
              <a:off x="0" y="5536686"/>
              <a:ext cx="12192000" cy="822960"/>
            </a:xfrm>
            <a:prstGeom prst="rect">
              <a:avLst/>
            </a:prstGeom>
            <a:solidFill>
              <a:schemeClr val="bg1">
                <a:lumMod val="50000"/>
                <a:lumOff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 Placeholder 3">
              <a:extLst>
                <a:ext uri="{FF2B5EF4-FFF2-40B4-BE49-F238E27FC236}">
                  <a16:creationId xmlns:a16="http://schemas.microsoft.com/office/drawing/2014/main" id="{3D6CAE3A-C070-4251-871B-92D424123050}"/>
                </a:ext>
              </a:extLst>
            </p:cNvPr>
            <p:cNvSpPr txBox="1">
              <a:spLocks/>
            </p:cNvSpPr>
            <p:nvPr/>
          </p:nvSpPr>
          <p:spPr>
            <a:xfrm>
              <a:off x="673666" y="5763500"/>
              <a:ext cx="4223766" cy="3693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63">
                <a:spcAft>
                  <a:spcPts val="4200"/>
                </a:spcAft>
                <a:buNone/>
                <a:defRPr/>
              </a:pPr>
              <a:r>
                <a:rPr lang="en-US" sz="2400">
                  <a:gradFill>
                    <a:gsLst>
                      <a:gs pos="1250">
                        <a:srgbClr val="000000"/>
                      </a:gs>
                      <a:gs pos="100000">
                        <a:srgbClr val="000000"/>
                      </a:gs>
                    </a:gsLst>
                    <a:lin ang="5400000" scaled="0"/>
                  </a:gradFill>
                  <a:latin typeface="Segoe UI"/>
                  <a:cs typeface="Segoe UI Semibold" panose="020B0702040204020203" pitchFamily="34" charset="0"/>
                </a:rPr>
                <a:t>Local packet tracking and logs</a:t>
              </a:r>
            </a:p>
          </p:txBody>
        </p:sp>
      </p:grpSp>
      <p:grpSp>
        <p:nvGrpSpPr>
          <p:cNvPr id="21" name="Group 20">
            <a:extLst>
              <a:ext uri="{FF2B5EF4-FFF2-40B4-BE49-F238E27FC236}">
                <a16:creationId xmlns:a16="http://schemas.microsoft.com/office/drawing/2014/main" id="{CA077A38-8B16-461B-B960-D682B7855296}"/>
              </a:ext>
            </a:extLst>
          </p:cNvPr>
          <p:cNvGrpSpPr/>
          <p:nvPr/>
        </p:nvGrpSpPr>
        <p:grpSpPr>
          <a:xfrm>
            <a:off x="5577845" y="2245924"/>
            <a:ext cx="6613290" cy="822843"/>
            <a:chOff x="5577772" y="2238055"/>
            <a:chExt cx="6614228" cy="822960"/>
          </a:xfrm>
          <a:noFill/>
        </p:grpSpPr>
        <p:sp>
          <p:nvSpPr>
            <p:cNvPr id="43" name="Rectangle 42">
              <a:extLst>
                <a:ext uri="{FF2B5EF4-FFF2-40B4-BE49-F238E27FC236}">
                  <a16:creationId xmlns:a16="http://schemas.microsoft.com/office/drawing/2014/main" id="{9682F782-C918-C749-A676-1C18D9FEE761}"/>
                </a:ext>
              </a:extLst>
            </p:cNvPr>
            <p:cNvSpPr/>
            <p:nvPr/>
          </p:nvSpPr>
          <p:spPr bwMode="auto">
            <a:xfrm>
              <a:off x="5577772" y="2238055"/>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2C04680-477F-4238-BE77-4C53FCD04C87}"/>
                </a:ext>
              </a:extLst>
            </p:cNvPr>
            <p:cNvSpPr txBox="1">
              <a:spLocks/>
            </p:cNvSpPr>
            <p:nvPr/>
          </p:nvSpPr>
          <p:spPr>
            <a:xfrm>
              <a:off x="6649721" y="2465091"/>
              <a:ext cx="5029200" cy="369385"/>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4200"/>
                </a:spcAft>
                <a:buNone/>
                <a:defRPr/>
              </a:pPr>
              <a:r>
                <a:rPr lang="en-US" sz="2400">
                  <a:solidFill>
                    <a:srgbClr val="269AED"/>
                  </a:solidFill>
                  <a:latin typeface="Segoe Pro Display"/>
                  <a:cs typeface="Segoe UI Semibold" panose="020B0702040204020203" pitchFamily="34" charset="0"/>
                </a:rPr>
                <a:t>Bring your own devices and IoT</a:t>
              </a:r>
            </a:p>
          </p:txBody>
        </p:sp>
      </p:grpSp>
      <p:grpSp>
        <p:nvGrpSpPr>
          <p:cNvPr id="25" name="Group 24">
            <a:extLst>
              <a:ext uri="{FF2B5EF4-FFF2-40B4-BE49-F238E27FC236}">
                <a16:creationId xmlns:a16="http://schemas.microsoft.com/office/drawing/2014/main" id="{DBC72533-058B-4C77-BB10-4D432D31B37D}"/>
              </a:ext>
            </a:extLst>
          </p:cNvPr>
          <p:cNvGrpSpPr/>
          <p:nvPr/>
        </p:nvGrpSpPr>
        <p:grpSpPr>
          <a:xfrm>
            <a:off x="5577845" y="3068540"/>
            <a:ext cx="6613290" cy="822843"/>
            <a:chOff x="5577772" y="3062713"/>
            <a:chExt cx="6614228" cy="822960"/>
          </a:xfrm>
          <a:noFill/>
        </p:grpSpPr>
        <p:sp>
          <p:nvSpPr>
            <p:cNvPr id="49" name="Rectangle 48">
              <a:extLst>
                <a:ext uri="{FF2B5EF4-FFF2-40B4-BE49-F238E27FC236}">
                  <a16:creationId xmlns:a16="http://schemas.microsoft.com/office/drawing/2014/main" id="{3734B631-7027-AC42-9ECF-D49D7F1B7590}"/>
                </a:ext>
              </a:extLst>
            </p:cNvPr>
            <p:cNvSpPr/>
            <p:nvPr/>
          </p:nvSpPr>
          <p:spPr bwMode="auto">
            <a:xfrm>
              <a:off x="5577772" y="3062713"/>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B0458AF4-BB8F-48C7-BC25-ED98AFA57773}"/>
                </a:ext>
              </a:extLst>
            </p:cNvPr>
            <p:cNvSpPr txBox="1">
              <a:spLocks/>
            </p:cNvSpPr>
            <p:nvPr/>
          </p:nvSpPr>
          <p:spPr>
            <a:xfrm>
              <a:off x="6649721" y="3289693"/>
              <a:ext cx="5029200" cy="369385"/>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4200"/>
                </a:spcAft>
                <a:buNone/>
                <a:defRPr/>
              </a:pPr>
              <a:r>
                <a:rPr lang="en-US" sz="2400">
                  <a:solidFill>
                    <a:srgbClr val="269AED"/>
                  </a:solidFill>
                  <a:latin typeface="Segoe Pro Display"/>
                  <a:cs typeface="Segoe UI Semibold" panose="020B0702040204020203" pitchFamily="34" charset="0"/>
                </a:rPr>
                <a:t>Explosion of cloud apps</a:t>
              </a:r>
            </a:p>
          </p:txBody>
        </p:sp>
      </p:grpSp>
      <p:grpSp>
        <p:nvGrpSpPr>
          <p:cNvPr id="29" name="Group 28">
            <a:extLst>
              <a:ext uri="{FF2B5EF4-FFF2-40B4-BE49-F238E27FC236}">
                <a16:creationId xmlns:a16="http://schemas.microsoft.com/office/drawing/2014/main" id="{04A320E0-02FD-4612-8DA9-A27436560FBE}"/>
              </a:ext>
            </a:extLst>
          </p:cNvPr>
          <p:cNvGrpSpPr/>
          <p:nvPr/>
        </p:nvGrpSpPr>
        <p:grpSpPr>
          <a:xfrm>
            <a:off x="5577845" y="4713772"/>
            <a:ext cx="6613290" cy="822843"/>
            <a:chOff x="5577772" y="4712029"/>
            <a:chExt cx="6614228" cy="822960"/>
          </a:xfrm>
          <a:noFill/>
        </p:grpSpPr>
        <p:sp>
          <p:nvSpPr>
            <p:cNvPr id="53" name="Rectangle 52">
              <a:extLst>
                <a:ext uri="{FF2B5EF4-FFF2-40B4-BE49-F238E27FC236}">
                  <a16:creationId xmlns:a16="http://schemas.microsoft.com/office/drawing/2014/main" id="{846C6584-F8E3-994C-92E6-24446659C01F}"/>
                </a:ext>
              </a:extLst>
            </p:cNvPr>
            <p:cNvSpPr/>
            <p:nvPr/>
          </p:nvSpPr>
          <p:spPr bwMode="auto">
            <a:xfrm>
              <a:off x="5577772" y="4712029"/>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19" name="Text Placeholder 4">
              <a:extLst>
                <a:ext uri="{FF2B5EF4-FFF2-40B4-BE49-F238E27FC236}">
                  <a16:creationId xmlns:a16="http://schemas.microsoft.com/office/drawing/2014/main" id="{7F1FF4A9-827F-4E74-AB66-EF667A306A5C}"/>
                </a:ext>
              </a:extLst>
            </p:cNvPr>
            <p:cNvSpPr txBox="1">
              <a:spLocks/>
            </p:cNvSpPr>
            <p:nvPr/>
          </p:nvSpPr>
          <p:spPr>
            <a:xfrm>
              <a:off x="6649721" y="4938897"/>
              <a:ext cx="5029200" cy="369385"/>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2800"/>
                </a:spcAft>
                <a:buNone/>
                <a:defRPr/>
              </a:pPr>
              <a:r>
                <a:rPr lang="en-US" sz="2400">
                  <a:solidFill>
                    <a:srgbClr val="269AED"/>
                  </a:solidFill>
                  <a:latin typeface="Segoe Pro Display"/>
                  <a:cs typeface="Segoe UI Semibold" panose="020B0702040204020203" pitchFamily="34" charset="0"/>
                </a:rPr>
                <a:t>Expanding Perimeters</a:t>
              </a:r>
            </a:p>
          </p:txBody>
        </p:sp>
      </p:grpSp>
      <p:grpSp>
        <p:nvGrpSpPr>
          <p:cNvPr id="33" name="Group 32">
            <a:extLst>
              <a:ext uri="{FF2B5EF4-FFF2-40B4-BE49-F238E27FC236}">
                <a16:creationId xmlns:a16="http://schemas.microsoft.com/office/drawing/2014/main" id="{BE1DED4A-3198-4693-8A26-68B06AB668B1}"/>
              </a:ext>
            </a:extLst>
          </p:cNvPr>
          <p:cNvGrpSpPr/>
          <p:nvPr/>
        </p:nvGrpSpPr>
        <p:grpSpPr>
          <a:xfrm>
            <a:off x="5577845" y="5536388"/>
            <a:ext cx="6613290" cy="822843"/>
            <a:chOff x="5577772" y="5536686"/>
            <a:chExt cx="6614228" cy="822960"/>
          </a:xfrm>
          <a:noFill/>
        </p:grpSpPr>
        <p:sp>
          <p:nvSpPr>
            <p:cNvPr id="39" name="Rectangle 38">
              <a:extLst>
                <a:ext uri="{FF2B5EF4-FFF2-40B4-BE49-F238E27FC236}">
                  <a16:creationId xmlns:a16="http://schemas.microsoft.com/office/drawing/2014/main" id="{4D998AC4-27A3-483C-9D17-8EF09C18B136}"/>
                </a:ext>
              </a:extLst>
            </p:cNvPr>
            <p:cNvSpPr/>
            <p:nvPr/>
          </p:nvSpPr>
          <p:spPr bwMode="auto">
            <a:xfrm>
              <a:off x="5577772" y="5536686"/>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ACF01B9F-4538-4C14-A35B-6A2EC04D3D0C}"/>
                </a:ext>
              </a:extLst>
            </p:cNvPr>
            <p:cNvSpPr txBox="1">
              <a:spLocks/>
            </p:cNvSpPr>
            <p:nvPr/>
          </p:nvSpPr>
          <p:spPr>
            <a:xfrm>
              <a:off x="6649721" y="5763500"/>
              <a:ext cx="5029200" cy="369385"/>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4200"/>
                </a:spcAft>
                <a:buNone/>
                <a:defRPr/>
              </a:pPr>
              <a:r>
                <a:rPr lang="en-US" sz="2400">
                  <a:solidFill>
                    <a:srgbClr val="269AED"/>
                  </a:solidFill>
                  <a:latin typeface="Segoe Pro Display"/>
                  <a:cs typeface="Segoe UI Semibold" panose="020B0702040204020203" pitchFamily="34" charset="0"/>
                </a:rPr>
                <a:t>Explosion of signal</a:t>
              </a:r>
            </a:p>
          </p:txBody>
        </p:sp>
      </p:grpSp>
      <p:grpSp>
        <p:nvGrpSpPr>
          <p:cNvPr id="26" name="Group 25">
            <a:extLst>
              <a:ext uri="{FF2B5EF4-FFF2-40B4-BE49-F238E27FC236}">
                <a16:creationId xmlns:a16="http://schemas.microsoft.com/office/drawing/2014/main" id="{9E71689A-F92C-4980-9128-61E3A9502A84}"/>
              </a:ext>
            </a:extLst>
          </p:cNvPr>
          <p:cNvGrpSpPr/>
          <p:nvPr/>
        </p:nvGrpSpPr>
        <p:grpSpPr>
          <a:xfrm>
            <a:off x="5577845" y="3891156"/>
            <a:ext cx="6613290" cy="822843"/>
            <a:chOff x="5577772" y="3887371"/>
            <a:chExt cx="6614228" cy="822960"/>
          </a:xfrm>
          <a:noFill/>
        </p:grpSpPr>
        <p:sp>
          <p:nvSpPr>
            <p:cNvPr id="51" name="Rectangle 50">
              <a:extLst>
                <a:ext uri="{FF2B5EF4-FFF2-40B4-BE49-F238E27FC236}">
                  <a16:creationId xmlns:a16="http://schemas.microsoft.com/office/drawing/2014/main" id="{ECCCEEB0-AF5E-0748-88D0-1A0182AEB083}"/>
                </a:ext>
              </a:extLst>
            </p:cNvPr>
            <p:cNvSpPr/>
            <p:nvPr/>
          </p:nvSpPr>
          <p:spPr bwMode="auto">
            <a:xfrm>
              <a:off x="5577772" y="3887371"/>
              <a:ext cx="6614228" cy="822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45" name="Text Placeholder 4">
              <a:extLst>
                <a:ext uri="{FF2B5EF4-FFF2-40B4-BE49-F238E27FC236}">
                  <a16:creationId xmlns:a16="http://schemas.microsoft.com/office/drawing/2014/main" id="{0C4932FF-2AE4-4541-8F7E-A077B0ACE2DB}"/>
                </a:ext>
              </a:extLst>
            </p:cNvPr>
            <p:cNvSpPr txBox="1">
              <a:spLocks/>
            </p:cNvSpPr>
            <p:nvPr/>
          </p:nvSpPr>
          <p:spPr>
            <a:xfrm>
              <a:off x="6649720" y="4114295"/>
              <a:ext cx="5542279" cy="369385"/>
            </a:xfrm>
            <a:prstGeom prst="rect">
              <a:avLst/>
            </a:prstGeom>
            <a:grp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4200"/>
                </a:spcAft>
                <a:buNone/>
                <a:defRPr/>
              </a:pPr>
              <a:r>
                <a:rPr lang="en-US" sz="2400">
                  <a:solidFill>
                    <a:srgbClr val="269AED"/>
                  </a:solidFill>
                  <a:latin typeface="Segoe Pro Display"/>
                  <a:cs typeface="Segoe UI Semibold" panose="020B0702040204020203" pitchFamily="34" charset="0"/>
                </a:rPr>
                <a:t>Composite apps &amp; public restful APIs</a:t>
              </a:r>
            </a:p>
          </p:txBody>
        </p:sp>
      </p:grpSp>
      <p:grpSp>
        <p:nvGrpSpPr>
          <p:cNvPr id="47" name="Group 46">
            <a:extLst>
              <a:ext uri="{FF2B5EF4-FFF2-40B4-BE49-F238E27FC236}">
                <a16:creationId xmlns:a16="http://schemas.microsoft.com/office/drawing/2014/main" id="{B9498D06-29C5-4243-AA0D-6E92BC336903}"/>
              </a:ext>
            </a:extLst>
          </p:cNvPr>
          <p:cNvGrpSpPr/>
          <p:nvPr/>
        </p:nvGrpSpPr>
        <p:grpSpPr>
          <a:xfrm>
            <a:off x="5577845" y="1423307"/>
            <a:ext cx="6613290" cy="822843"/>
            <a:chOff x="5577772" y="1413397"/>
            <a:chExt cx="6614228" cy="822960"/>
          </a:xfrm>
          <a:solidFill>
            <a:srgbClr val="000000"/>
          </a:solidFill>
        </p:grpSpPr>
        <p:sp>
          <p:nvSpPr>
            <p:cNvPr id="56" name="Rectangle 55">
              <a:extLst>
                <a:ext uri="{FF2B5EF4-FFF2-40B4-BE49-F238E27FC236}">
                  <a16:creationId xmlns:a16="http://schemas.microsoft.com/office/drawing/2014/main" id="{1EE08EB9-C9E1-4E29-9B0A-C63FBC5DDC9C}"/>
                </a:ext>
              </a:extLst>
            </p:cNvPr>
            <p:cNvSpPr/>
            <p:nvPr/>
          </p:nvSpPr>
          <p:spPr bwMode="auto">
            <a:xfrm>
              <a:off x="5577772" y="1413397"/>
              <a:ext cx="6614228" cy="822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57" name="Text Placeholder 4">
              <a:extLst>
                <a:ext uri="{FF2B5EF4-FFF2-40B4-BE49-F238E27FC236}">
                  <a16:creationId xmlns:a16="http://schemas.microsoft.com/office/drawing/2014/main" id="{7232C7B0-D719-4F73-94B6-C74D21AF7407}"/>
                </a:ext>
              </a:extLst>
            </p:cNvPr>
            <p:cNvSpPr txBox="1">
              <a:spLocks/>
            </p:cNvSpPr>
            <p:nvPr/>
          </p:nvSpPr>
          <p:spPr>
            <a:xfrm>
              <a:off x="6649720" y="1640211"/>
              <a:ext cx="5396229" cy="369385"/>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3000"/>
                </a:spcAft>
                <a:buNone/>
                <a:defRPr/>
              </a:pPr>
              <a:r>
                <a:rPr lang="en-US" sz="2400">
                  <a:solidFill>
                    <a:srgbClr val="269AED"/>
                  </a:solidFill>
                  <a:latin typeface="Segoe Pro Display"/>
                  <a:cs typeface="Segoe UI Semibold" panose="020B0702040204020203" pitchFamily="34" charset="0"/>
                </a:rPr>
                <a:t>Employees, partners, customers, bots</a:t>
              </a:r>
            </a:p>
          </p:txBody>
        </p:sp>
      </p:grpSp>
      <p:pic>
        <p:nvPicPr>
          <p:cNvPr id="54" name="Graphic 53">
            <a:extLst>
              <a:ext uri="{FF2B5EF4-FFF2-40B4-BE49-F238E27FC236}">
                <a16:creationId xmlns:a16="http://schemas.microsoft.com/office/drawing/2014/main" id="{0EBA8404-4DBC-EA45-A7A1-29611EE8CB0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8179" y="5652139"/>
            <a:ext cx="591343" cy="591343"/>
          </a:xfrm>
          <a:prstGeom prst="rect">
            <a:avLst/>
          </a:prstGeom>
        </p:spPr>
      </p:pic>
      <p:pic>
        <p:nvPicPr>
          <p:cNvPr id="46" name="Graphic 45">
            <a:extLst>
              <a:ext uri="{FF2B5EF4-FFF2-40B4-BE49-F238E27FC236}">
                <a16:creationId xmlns:a16="http://schemas.microsoft.com/office/drawing/2014/main" id="{5020530C-B34D-4715-B865-9E3849934F9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8179" y="4827599"/>
            <a:ext cx="591343" cy="591343"/>
          </a:xfrm>
          <a:prstGeom prst="rect">
            <a:avLst/>
          </a:prstGeom>
        </p:spPr>
      </p:pic>
      <p:pic>
        <p:nvPicPr>
          <p:cNvPr id="52" name="Graphic 51">
            <a:extLst>
              <a:ext uri="{FF2B5EF4-FFF2-40B4-BE49-F238E27FC236}">
                <a16:creationId xmlns:a16="http://schemas.microsoft.com/office/drawing/2014/main" id="{6979EBEF-23F7-C441-AD55-ED3F8FC7DB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8179" y="4003058"/>
            <a:ext cx="591343" cy="591343"/>
          </a:xfrm>
          <a:prstGeom prst="rect">
            <a:avLst/>
          </a:prstGeom>
        </p:spPr>
      </p:pic>
      <p:pic>
        <p:nvPicPr>
          <p:cNvPr id="50" name="Graphic 49">
            <a:extLst>
              <a:ext uri="{FF2B5EF4-FFF2-40B4-BE49-F238E27FC236}">
                <a16:creationId xmlns:a16="http://schemas.microsoft.com/office/drawing/2014/main" id="{719D4B82-1120-CF43-8F46-FD9D78BA9AA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8179" y="3178516"/>
            <a:ext cx="591343" cy="591343"/>
          </a:xfrm>
          <a:prstGeom prst="rect">
            <a:avLst/>
          </a:prstGeom>
        </p:spPr>
      </p:pic>
      <p:pic>
        <p:nvPicPr>
          <p:cNvPr id="44" name="Graphic 43">
            <a:extLst>
              <a:ext uri="{FF2B5EF4-FFF2-40B4-BE49-F238E27FC236}">
                <a16:creationId xmlns:a16="http://schemas.microsoft.com/office/drawing/2014/main" id="{D243406F-3389-6E47-8278-17111EE3705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18179" y="2353975"/>
            <a:ext cx="591343" cy="591343"/>
          </a:xfrm>
          <a:prstGeom prst="rect">
            <a:avLst/>
          </a:prstGeom>
        </p:spPr>
      </p:pic>
      <p:pic>
        <p:nvPicPr>
          <p:cNvPr id="13" name="Graphic 12">
            <a:extLst>
              <a:ext uri="{FF2B5EF4-FFF2-40B4-BE49-F238E27FC236}">
                <a16:creationId xmlns:a16="http://schemas.microsoft.com/office/drawing/2014/main" id="{DFC65130-023D-0247-B33E-C7A21A4D30D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18179" y="1539058"/>
            <a:ext cx="591343" cy="591343"/>
          </a:xfrm>
          <a:prstGeom prst="rect">
            <a:avLst/>
          </a:prstGeom>
        </p:spPr>
      </p:pic>
      <p:cxnSp>
        <p:nvCxnSpPr>
          <p:cNvPr id="48" name="Straight Connector 47">
            <a:extLst>
              <a:ext uri="{FF2B5EF4-FFF2-40B4-BE49-F238E27FC236}">
                <a16:creationId xmlns:a16="http://schemas.microsoft.com/office/drawing/2014/main" id="{0C1BEA79-BBAB-4257-BF57-BE4A661564E9}"/>
              </a:ext>
            </a:extLst>
          </p:cNvPr>
          <p:cNvCxnSpPr>
            <a:cxnSpLocks/>
          </p:cNvCxnSpPr>
          <p:nvPr/>
        </p:nvCxnSpPr>
        <p:spPr>
          <a:xfrm>
            <a:off x="2229399" y="1845870"/>
            <a:ext cx="276566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FD941D-EC0C-4F22-89E0-3EA5EDF7C063}"/>
              </a:ext>
            </a:extLst>
          </p:cNvPr>
          <p:cNvCxnSpPr>
            <a:cxnSpLocks/>
          </p:cNvCxnSpPr>
          <p:nvPr/>
        </p:nvCxnSpPr>
        <p:spPr>
          <a:xfrm>
            <a:off x="1360842" y="2682746"/>
            <a:ext cx="363422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DDEB8A4-50D3-4E1F-B086-DC751FF4FA85}"/>
              </a:ext>
            </a:extLst>
          </p:cNvPr>
          <p:cNvCxnSpPr>
            <a:cxnSpLocks/>
          </p:cNvCxnSpPr>
          <p:nvPr/>
        </p:nvCxnSpPr>
        <p:spPr>
          <a:xfrm>
            <a:off x="2562029" y="3527444"/>
            <a:ext cx="23355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F292C36-3A6D-44F1-8F85-09C63EB91617}"/>
              </a:ext>
            </a:extLst>
          </p:cNvPr>
          <p:cNvCxnSpPr>
            <a:cxnSpLocks/>
          </p:cNvCxnSpPr>
          <p:nvPr/>
        </p:nvCxnSpPr>
        <p:spPr>
          <a:xfrm>
            <a:off x="2562029" y="4323821"/>
            <a:ext cx="243303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E5DA9AB-9E00-493B-A36D-14DD8A279EF9}"/>
              </a:ext>
            </a:extLst>
          </p:cNvPr>
          <p:cNvCxnSpPr>
            <a:cxnSpLocks/>
          </p:cNvCxnSpPr>
          <p:nvPr/>
        </p:nvCxnSpPr>
        <p:spPr>
          <a:xfrm>
            <a:off x="1360842" y="5149070"/>
            <a:ext cx="353676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C514EFB-E1B4-4EB7-A047-1EF2DE5B1844}"/>
              </a:ext>
            </a:extLst>
          </p:cNvPr>
          <p:cNvCxnSpPr>
            <a:cxnSpLocks/>
          </p:cNvCxnSpPr>
          <p:nvPr/>
        </p:nvCxnSpPr>
        <p:spPr>
          <a:xfrm>
            <a:off x="905512" y="5975123"/>
            <a:ext cx="399209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Title 1">
            <a:extLst>
              <a:ext uri="{FF2B5EF4-FFF2-40B4-BE49-F238E27FC236}">
                <a16:creationId xmlns:a16="http://schemas.microsoft.com/office/drawing/2014/main" id="{3E8FE6EC-0638-4766-A465-650D17526E64}"/>
              </a:ext>
            </a:extLst>
          </p:cNvPr>
          <p:cNvSpPr>
            <a:spLocks noGrp="1"/>
          </p:cNvSpPr>
          <p:nvPr>
            <p:ph type="title"/>
          </p:nvPr>
        </p:nvSpPr>
        <p:spPr>
          <a:xfrm>
            <a:off x="629427" y="377987"/>
            <a:ext cx="10690296" cy="606433"/>
          </a:xfrm>
        </p:spPr>
        <p:txBody>
          <a:bodyPr>
            <a:normAutofit/>
          </a:bodyPr>
          <a:lstStyle/>
          <a:p>
            <a:pPr algn="ctr"/>
            <a:r>
              <a:rPr lang="en-US" sz="2745"/>
              <a:t>Old World vs. New World</a:t>
            </a:r>
          </a:p>
        </p:txBody>
      </p:sp>
    </p:spTree>
    <p:extLst>
      <p:ext uri="{BB962C8B-B14F-4D97-AF65-F5344CB8AC3E}">
        <p14:creationId xmlns:p14="http://schemas.microsoft.com/office/powerpoint/2010/main" val="360228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 decel="1000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1000"/>
                            </p:stCondLst>
                            <p:childTnLst>
                              <p:par>
                                <p:cTn id="18" presetID="2" presetClass="entr" presetSubtype="8" accel="10000" decel="10000" fill="hold"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additive="base">
                                        <p:cTn id="20" dur="500" fill="hold"/>
                                        <p:tgtEl>
                                          <p:spTgt spid="55"/>
                                        </p:tgtEl>
                                        <p:attrNameLst>
                                          <p:attrName>ppt_x</p:attrName>
                                        </p:attrNameLst>
                                      </p:cBhvr>
                                      <p:tavLst>
                                        <p:tav tm="0">
                                          <p:val>
                                            <p:strVal val="0-#ppt_w/2"/>
                                          </p:val>
                                        </p:tav>
                                        <p:tav tm="100000">
                                          <p:val>
                                            <p:strVal val="#ppt_x"/>
                                          </p:val>
                                        </p:tav>
                                      </p:tavLst>
                                    </p:anim>
                                    <p:anim calcmode="lin" valueType="num">
                                      <p:cBhvr additive="base">
                                        <p:cTn id="21" dur="500" fill="hold"/>
                                        <p:tgtEl>
                                          <p:spTgt spid="55"/>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12" presetClass="entr" presetSubtype="8"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p:tgtEl>
                                          <p:spTgt spid="44"/>
                                        </p:tgtEl>
                                        <p:attrNameLst>
                                          <p:attrName>ppt_x</p:attrName>
                                        </p:attrNameLst>
                                      </p:cBhvr>
                                      <p:tavLst>
                                        <p:tav tm="0">
                                          <p:val>
                                            <p:strVal val="#ppt_x-#ppt_w*1.125000"/>
                                          </p:val>
                                        </p:tav>
                                        <p:tav tm="100000">
                                          <p:val>
                                            <p:strVal val="#ppt_x"/>
                                          </p:val>
                                        </p:tav>
                                      </p:tavLst>
                                    </p:anim>
                                    <p:animEffect transition="in" filter="wipe(right)">
                                      <p:cBhvr>
                                        <p:cTn id="26" dur="500"/>
                                        <p:tgtEl>
                                          <p:spTgt spid="44"/>
                                        </p:tgtEl>
                                      </p:cBhvr>
                                    </p:animEffect>
                                  </p:childTnLst>
                                </p:cTn>
                              </p:par>
                              <p:par>
                                <p:cTn id="27" presetID="22" presetClass="entr" presetSubtype="8"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par>
                          <p:cTn id="30" fill="hold">
                            <p:stCondLst>
                              <p:cond delay="2000"/>
                            </p:stCondLst>
                            <p:childTnLst>
                              <p:par>
                                <p:cTn id="31" presetID="2" presetClass="entr" presetSubtype="8" accel="10000" decel="10000"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0-#ppt_w/2"/>
                                          </p:val>
                                        </p:tav>
                                        <p:tav tm="100000">
                                          <p:val>
                                            <p:strVal val="#ppt_x"/>
                                          </p:val>
                                        </p:tav>
                                      </p:tavLst>
                                    </p:anim>
                                    <p:anim calcmode="lin" valueType="num">
                                      <p:cBhvr additive="base">
                                        <p:cTn id="34" dur="500" fill="hold"/>
                                        <p:tgtEl>
                                          <p:spTgt spid="59"/>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12" presetClass="entr" presetSubtype="8" fill="hold" nodeType="after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p:tgtEl>
                                          <p:spTgt spid="50"/>
                                        </p:tgtEl>
                                        <p:attrNameLst>
                                          <p:attrName>ppt_x</p:attrName>
                                        </p:attrNameLst>
                                      </p:cBhvr>
                                      <p:tavLst>
                                        <p:tav tm="0">
                                          <p:val>
                                            <p:strVal val="#ppt_x-#ppt_w*1.125000"/>
                                          </p:val>
                                        </p:tav>
                                        <p:tav tm="100000">
                                          <p:val>
                                            <p:strVal val="#ppt_x"/>
                                          </p:val>
                                        </p:tav>
                                      </p:tavLst>
                                    </p:anim>
                                    <p:animEffect transition="in" filter="wipe(right)">
                                      <p:cBhvr>
                                        <p:cTn id="39" dur="500"/>
                                        <p:tgtEl>
                                          <p:spTgt spid="50"/>
                                        </p:tgtEl>
                                      </p:cBhvr>
                                    </p:animEffect>
                                  </p:childTnLst>
                                </p:cTn>
                              </p:par>
                              <p:par>
                                <p:cTn id="40" presetID="22" presetClass="entr" presetSubtype="8"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3000"/>
                            </p:stCondLst>
                            <p:childTnLst>
                              <p:par>
                                <p:cTn id="44" presetID="2" presetClass="entr" presetSubtype="8" accel="10000" decel="10000" fill="hold" nodeType="afterEffect">
                                  <p:stCondLst>
                                    <p:cond delay="0"/>
                                  </p:stCondLst>
                                  <p:childTnLst>
                                    <p:set>
                                      <p:cBhvr>
                                        <p:cTn id="45" dur="1" fill="hold">
                                          <p:stCondLst>
                                            <p:cond delay="0"/>
                                          </p:stCondLst>
                                        </p:cTn>
                                        <p:tgtEl>
                                          <p:spTgt spid="60"/>
                                        </p:tgtEl>
                                        <p:attrNameLst>
                                          <p:attrName>style.visibility</p:attrName>
                                        </p:attrNameLst>
                                      </p:cBhvr>
                                      <p:to>
                                        <p:strVal val="visible"/>
                                      </p:to>
                                    </p:set>
                                    <p:anim calcmode="lin" valueType="num">
                                      <p:cBhvr additive="base">
                                        <p:cTn id="46" dur="500" fill="hold"/>
                                        <p:tgtEl>
                                          <p:spTgt spid="60"/>
                                        </p:tgtEl>
                                        <p:attrNameLst>
                                          <p:attrName>ppt_x</p:attrName>
                                        </p:attrNameLst>
                                      </p:cBhvr>
                                      <p:tavLst>
                                        <p:tav tm="0">
                                          <p:val>
                                            <p:strVal val="0-#ppt_w/2"/>
                                          </p:val>
                                        </p:tav>
                                        <p:tav tm="100000">
                                          <p:val>
                                            <p:strVal val="#ppt_x"/>
                                          </p:val>
                                        </p:tav>
                                      </p:tavLst>
                                    </p:anim>
                                    <p:anim calcmode="lin" valueType="num">
                                      <p:cBhvr additive="base">
                                        <p:cTn id="47" dur="500" fill="hold"/>
                                        <p:tgtEl>
                                          <p:spTgt spid="60"/>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12" presetClass="entr" presetSubtype="8"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p:tgtEl>
                                          <p:spTgt spid="52"/>
                                        </p:tgtEl>
                                        <p:attrNameLst>
                                          <p:attrName>ppt_x</p:attrName>
                                        </p:attrNameLst>
                                      </p:cBhvr>
                                      <p:tavLst>
                                        <p:tav tm="0">
                                          <p:val>
                                            <p:strVal val="#ppt_x-#ppt_w*1.125000"/>
                                          </p:val>
                                        </p:tav>
                                        <p:tav tm="100000">
                                          <p:val>
                                            <p:strVal val="#ppt_x"/>
                                          </p:val>
                                        </p:tav>
                                      </p:tavLst>
                                    </p:anim>
                                    <p:animEffect transition="in" filter="wipe(right)">
                                      <p:cBhvr>
                                        <p:cTn id="52" dur="500"/>
                                        <p:tgtEl>
                                          <p:spTgt spid="52"/>
                                        </p:tgtEl>
                                      </p:cBhvr>
                                    </p:animEffect>
                                  </p:childTnLst>
                                </p:cTn>
                              </p:par>
                              <p:par>
                                <p:cTn id="53" presetID="22" presetClass="entr" presetSubtype="8"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childTnLst>
                          </p:cTn>
                        </p:par>
                        <p:par>
                          <p:cTn id="56" fill="hold">
                            <p:stCondLst>
                              <p:cond delay="4000"/>
                            </p:stCondLst>
                            <p:childTnLst>
                              <p:par>
                                <p:cTn id="57" presetID="2" presetClass="entr" presetSubtype="8" accel="10000" decel="10000" fill="hold" nodeType="after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additive="base">
                                        <p:cTn id="59" dur="500" fill="hold"/>
                                        <p:tgtEl>
                                          <p:spTgt spid="61"/>
                                        </p:tgtEl>
                                        <p:attrNameLst>
                                          <p:attrName>ppt_x</p:attrName>
                                        </p:attrNameLst>
                                      </p:cBhvr>
                                      <p:tavLst>
                                        <p:tav tm="0">
                                          <p:val>
                                            <p:strVal val="0-#ppt_w/2"/>
                                          </p:val>
                                        </p:tav>
                                        <p:tav tm="100000">
                                          <p:val>
                                            <p:strVal val="#ppt_x"/>
                                          </p:val>
                                        </p:tav>
                                      </p:tavLst>
                                    </p:anim>
                                    <p:anim calcmode="lin" valueType="num">
                                      <p:cBhvr additive="base">
                                        <p:cTn id="60" dur="500" fill="hold"/>
                                        <p:tgtEl>
                                          <p:spTgt spid="61"/>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12" presetClass="entr" presetSubtype="8"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p:tgtEl>
                                          <p:spTgt spid="46"/>
                                        </p:tgtEl>
                                        <p:attrNameLst>
                                          <p:attrName>ppt_x</p:attrName>
                                        </p:attrNameLst>
                                      </p:cBhvr>
                                      <p:tavLst>
                                        <p:tav tm="0">
                                          <p:val>
                                            <p:strVal val="#ppt_x-#ppt_w*1.125000"/>
                                          </p:val>
                                        </p:tav>
                                        <p:tav tm="100000">
                                          <p:val>
                                            <p:strVal val="#ppt_x"/>
                                          </p:val>
                                        </p:tav>
                                      </p:tavLst>
                                    </p:anim>
                                    <p:animEffect transition="in" filter="wipe(right)">
                                      <p:cBhvr>
                                        <p:cTn id="65" dur="500"/>
                                        <p:tgtEl>
                                          <p:spTgt spid="46"/>
                                        </p:tgtEl>
                                      </p:cBhvr>
                                    </p:animEffect>
                                  </p:childTnLst>
                                </p:cTn>
                              </p:par>
                              <p:par>
                                <p:cTn id="66" presetID="22" presetClass="entr" presetSubtype="8"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par>
                          <p:cTn id="69" fill="hold">
                            <p:stCondLst>
                              <p:cond delay="5000"/>
                            </p:stCondLst>
                            <p:childTnLst>
                              <p:par>
                                <p:cTn id="70" presetID="2" presetClass="entr" presetSubtype="8" accel="10000" decel="10000" fill="hold" nodeType="afterEffect">
                                  <p:stCondLst>
                                    <p:cond delay="0"/>
                                  </p:st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500" fill="hold"/>
                                        <p:tgtEl>
                                          <p:spTgt spid="62"/>
                                        </p:tgtEl>
                                        <p:attrNameLst>
                                          <p:attrName>ppt_x</p:attrName>
                                        </p:attrNameLst>
                                      </p:cBhvr>
                                      <p:tavLst>
                                        <p:tav tm="0">
                                          <p:val>
                                            <p:strVal val="0-#ppt_w/2"/>
                                          </p:val>
                                        </p:tav>
                                        <p:tav tm="100000">
                                          <p:val>
                                            <p:strVal val="#ppt_x"/>
                                          </p:val>
                                        </p:tav>
                                      </p:tavLst>
                                    </p:anim>
                                    <p:anim calcmode="lin" valueType="num">
                                      <p:cBhvr additive="base">
                                        <p:cTn id="73" dur="500" fill="hold"/>
                                        <p:tgtEl>
                                          <p:spTgt spid="62"/>
                                        </p:tgtEl>
                                        <p:attrNameLst>
                                          <p:attrName>ppt_y</p:attrName>
                                        </p:attrNameLst>
                                      </p:cBhvr>
                                      <p:tavLst>
                                        <p:tav tm="0">
                                          <p:val>
                                            <p:strVal val="#ppt_y"/>
                                          </p:val>
                                        </p:tav>
                                        <p:tav tm="100000">
                                          <p:val>
                                            <p:strVal val="#ppt_y"/>
                                          </p:val>
                                        </p:tav>
                                      </p:tavLst>
                                    </p:anim>
                                  </p:childTnLst>
                                </p:cTn>
                              </p:par>
                            </p:childTnLst>
                          </p:cTn>
                        </p:par>
                        <p:par>
                          <p:cTn id="74" fill="hold">
                            <p:stCondLst>
                              <p:cond delay="5500"/>
                            </p:stCondLst>
                            <p:childTnLst>
                              <p:par>
                                <p:cTn id="75" presetID="12" presetClass="entr" presetSubtype="8" fill="hold" nodeType="afterEffect">
                                  <p:stCondLst>
                                    <p:cond delay="0"/>
                                  </p:stCondLst>
                                  <p:childTnLst>
                                    <p:set>
                                      <p:cBhvr>
                                        <p:cTn id="76" dur="1" fill="hold">
                                          <p:stCondLst>
                                            <p:cond delay="0"/>
                                          </p:stCondLst>
                                        </p:cTn>
                                        <p:tgtEl>
                                          <p:spTgt spid="54"/>
                                        </p:tgtEl>
                                        <p:attrNameLst>
                                          <p:attrName>style.visibility</p:attrName>
                                        </p:attrNameLst>
                                      </p:cBhvr>
                                      <p:to>
                                        <p:strVal val="visible"/>
                                      </p:to>
                                    </p:set>
                                    <p:anim calcmode="lin" valueType="num">
                                      <p:cBhvr additive="base">
                                        <p:cTn id="77" dur="500"/>
                                        <p:tgtEl>
                                          <p:spTgt spid="54"/>
                                        </p:tgtEl>
                                        <p:attrNameLst>
                                          <p:attrName>ppt_x</p:attrName>
                                        </p:attrNameLst>
                                      </p:cBhvr>
                                      <p:tavLst>
                                        <p:tav tm="0">
                                          <p:val>
                                            <p:strVal val="#ppt_x-#ppt_w*1.125000"/>
                                          </p:val>
                                        </p:tav>
                                        <p:tav tm="100000">
                                          <p:val>
                                            <p:strVal val="#ppt_x"/>
                                          </p:val>
                                        </p:tav>
                                      </p:tavLst>
                                    </p:anim>
                                    <p:animEffect transition="in" filter="wipe(right)">
                                      <p:cBhvr>
                                        <p:cTn id="78" dur="500"/>
                                        <p:tgtEl>
                                          <p:spTgt spid="54"/>
                                        </p:tgtEl>
                                      </p:cBhvr>
                                    </p:animEffect>
                                  </p:childTnLst>
                                </p:cTn>
                              </p:par>
                              <p:par>
                                <p:cTn id="79" presetID="22" presetClass="entr" presetSubtype="8"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wipe(left)">
                                      <p:cBhvr>
                                        <p:cTn id="8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Assume breach Photo">
            <a:extLst>
              <a:ext uri="{FF2B5EF4-FFF2-40B4-BE49-F238E27FC236}">
                <a16:creationId xmlns:a16="http://schemas.microsoft.com/office/drawing/2014/main" id="{DE799BFC-6E6C-4BC6-9F4A-A6340C4B3AB2}"/>
              </a:ext>
            </a:extLst>
          </p:cNvPr>
          <p:cNvPicPr>
            <a:picLocks noGrp="1" noChangeAspect="1"/>
          </p:cNvPicPr>
          <p:nvPr>
            <p:ph type="pic" sz="quarter" idx="15"/>
          </p:nvPr>
        </p:nvPicPr>
        <p:blipFill rotWithShape="1">
          <a:blip r:embed="rId3"/>
          <a:srcRect l="43130" t="27307" r="23308" b="22326"/>
          <a:stretch/>
        </p:blipFill>
        <p:spPr>
          <a:xfrm>
            <a:off x="8132475" y="1701431"/>
            <a:ext cx="3472957" cy="3474545"/>
          </a:xfrm>
          <a:effectLst>
            <a:outerShdw blurRad="317500" sx="101000" sy="101000" algn="ctr" rotWithShape="0">
              <a:prstClr val="black">
                <a:alpha val="20000"/>
              </a:prstClr>
            </a:outerShdw>
          </a:effectLst>
        </p:spPr>
      </p:pic>
      <p:pic>
        <p:nvPicPr>
          <p:cNvPr id="30" name="!!Least privilege Photo" descr="A person sitting at a table using a computer&#10;&#10;Description automatically generated">
            <a:extLst>
              <a:ext uri="{FF2B5EF4-FFF2-40B4-BE49-F238E27FC236}">
                <a16:creationId xmlns:a16="http://schemas.microsoft.com/office/drawing/2014/main" id="{16FB7FEC-D2AE-42D9-9F16-9E0E7FE8E79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a:off x="4359522" y="1701431"/>
            <a:ext cx="3472957" cy="3474545"/>
          </a:xfrm>
          <a:effectLst>
            <a:outerShdw blurRad="317500" sx="101000" sy="101000" algn="ctr" rotWithShape="0">
              <a:prstClr val="black">
                <a:alpha val="20000"/>
              </a:prstClr>
            </a:outerShdw>
          </a:effectLst>
        </p:spPr>
      </p:pic>
      <p:pic>
        <p:nvPicPr>
          <p:cNvPr id="43" name="!!Verify Explicitly Photo">
            <a:extLst>
              <a:ext uri="{FF2B5EF4-FFF2-40B4-BE49-F238E27FC236}">
                <a16:creationId xmlns:a16="http://schemas.microsoft.com/office/drawing/2014/main" id="{4FF2B407-04A4-7E4D-A6B2-BF1048D61AD1}"/>
              </a:ext>
            </a:extLst>
          </p:cNvPr>
          <p:cNvPicPr>
            <a:picLocks noGrp="1" noChangeAspect="1"/>
          </p:cNvPicPr>
          <p:nvPr>
            <p:ph type="pic" sz="quarter" idx="13"/>
          </p:nvPr>
        </p:nvPicPr>
        <p:blipFill rotWithShape="1">
          <a:blip r:embed="rId5"/>
          <a:srcRect l="23551" t="31173" r="30570"/>
          <a:stretch/>
        </p:blipFill>
        <p:spPr>
          <a:xfrm>
            <a:off x="583394" y="1701589"/>
            <a:ext cx="3474228" cy="3474228"/>
          </a:xfrm>
          <a:effectLst>
            <a:outerShdw blurRad="317500" sx="101000" sy="101000" algn="ctr" rotWithShape="0">
              <a:prstClr val="black">
                <a:alpha val="20000"/>
              </a:prstClr>
            </a:outerShdw>
          </a:effectLst>
        </p:spPr>
      </p:pic>
      <p:sp>
        <p:nvSpPr>
          <p:cNvPr id="2" name="Title 1">
            <a:extLst>
              <a:ext uri="{FF2B5EF4-FFF2-40B4-BE49-F238E27FC236}">
                <a16:creationId xmlns:a16="http://schemas.microsoft.com/office/drawing/2014/main" id="{3D7D7F5F-D7BE-41D2-B638-E6609F7772FA}"/>
              </a:ext>
            </a:extLst>
          </p:cNvPr>
          <p:cNvSpPr>
            <a:spLocks noGrp="1"/>
          </p:cNvSpPr>
          <p:nvPr>
            <p:ph type="title"/>
          </p:nvPr>
        </p:nvSpPr>
        <p:spPr>
          <a:xfrm>
            <a:off x="589044" y="457622"/>
            <a:ext cx="11016957" cy="553920"/>
          </a:xfrm>
        </p:spPr>
        <p:txBody>
          <a:bodyPr/>
          <a:lstStyle/>
          <a:p>
            <a:r>
              <a:rPr lang="en-US" sz="2804"/>
              <a:t>A new reality needs new principles </a:t>
            </a:r>
          </a:p>
        </p:txBody>
      </p:sp>
      <p:sp>
        <p:nvSpPr>
          <p:cNvPr id="19" name="!!Least privilege Text">
            <a:extLst>
              <a:ext uri="{FF2B5EF4-FFF2-40B4-BE49-F238E27FC236}">
                <a16:creationId xmlns:a16="http://schemas.microsoft.com/office/drawing/2014/main" id="{EE4C358A-8D7A-404E-9407-35BD09F0882D}"/>
              </a:ext>
            </a:extLst>
          </p:cNvPr>
          <p:cNvSpPr/>
          <p:nvPr/>
        </p:nvSpPr>
        <p:spPr>
          <a:xfrm>
            <a:off x="4400964" y="5664024"/>
            <a:ext cx="3550468" cy="437622"/>
          </a:xfrm>
          <a:prstGeom prst="rect">
            <a:avLst/>
          </a:prstGeom>
        </p:spPr>
        <p:txBody>
          <a:bodyPr wrap="square">
            <a:spAutoFit/>
          </a:bodyPr>
          <a:lstStyle/>
          <a:p>
            <a:pPr algn="ctr" defTabSz="932563">
              <a:spcBef>
                <a:spcPct val="20000"/>
              </a:spcBef>
              <a:buSzPct val="90000"/>
            </a:pPr>
            <a:r>
              <a:rPr lang="en-US" sz="2200">
                <a:gradFill>
                  <a:gsLst>
                    <a:gs pos="1250">
                      <a:srgbClr val="000000"/>
                    </a:gs>
                    <a:gs pos="100000">
                      <a:srgbClr val="000000"/>
                    </a:gs>
                  </a:gsLst>
                  <a:lin ang="5400000" scaled="0"/>
                </a:gradFill>
                <a:latin typeface="Segoe Pro Display"/>
                <a:cs typeface="Segoe UI" panose="020B0502040204020203" pitchFamily="34" charset="0"/>
              </a:rPr>
              <a:t>Use least privileged access</a:t>
            </a:r>
          </a:p>
        </p:txBody>
      </p:sp>
      <p:grpSp>
        <p:nvGrpSpPr>
          <p:cNvPr id="20" name="!!Verify Explicitly Icon">
            <a:extLst>
              <a:ext uri="{FF2B5EF4-FFF2-40B4-BE49-F238E27FC236}">
                <a16:creationId xmlns:a16="http://schemas.microsoft.com/office/drawing/2014/main" id="{3E55085F-47C9-5A46-9C3F-449D8E941814}"/>
              </a:ext>
            </a:extLst>
          </p:cNvPr>
          <p:cNvGrpSpPr/>
          <p:nvPr/>
        </p:nvGrpSpPr>
        <p:grpSpPr>
          <a:xfrm>
            <a:off x="1727864" y="4382699"/>
            <a:ext cx="1185288" cy="1185288"/>
            <a:chOff x="425171" y="1677912"/>
            <a:chExt cx="1185456" cy="1185456"/>
          </a:xfrm>
        </p:grpSpPr>
        <p:sp>
          <p:nvSpPr>
            <p:cNvPr id="33" name="Oval 32">
              <a:extLst>
                <a:ext uri="{FF2B5EF4-FFF2-40B4-BE49-F238E27FC236}">
                  <a16:creationId xmlns:a16="http://schemas.microsoft.com/office/drawing/2014/main" id="{62F29FA4-DC95-7447-B8DB-A41AF50A95B3}"/>
                </a:ext>
              </a:extLst>
            </p:cNvPr>
            <p:cNvSpPr/>
            <p:nvPr/>
          </p:nvSpPr>
          <p:spPr bwMode="auto">
            <a:xfrm>
              <a:off x="425171" y="1677912"/>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961">
                <a:gradFill>
                  <a:gsLst>
                    <a:gs pos="83000">
                      <a:srgbClr val="333333"/>
                    </a:gs>
                    <a:gs pos="100000">
                      <a:srgbClr val="333333"/>
                    </a:gs>
                  </a:gsLst>
                  <a:lin ang="5400000" scaled="1"/>
                </a:gradFill>
                <a:latin typeface="Segoe UI"/>
                <a:cs typeface="Segoe UI" pitchFamily="34" charset="0"/>
              </a:endParaRPr>
            </a:p>
          </p:txBody>
        </p:sp>
        <p:pic>
          <p:nvPicPr>
            <p:cNvPr id="34" name="Graphic 33" descr="Checklist">
              <a:extLst>
                <a:ext uri="{FF2B5EF4-FFF2-40B4-BE49-F238E27FC236}">
                  <a16:creationId xmlns:a16="http://schemas.microsoft.com/office/drawing/2014/main" id="{E1B2971B-0DFD-7149-97AB-D33E4682FA6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3949" y="1936690"/>
              <a:ext cx="667902" cy="667902"/>
            </a:xfrm>
            <a:prstGeom prst="rect">
              <a:avLst/>
            </a:prstGeom>
          </p:spPr>
        </p:pic>
      </p:grpSp>
      <p:grpSp>
        <p:nvGrpSpPr>
          <p:cNvPr id="21" name="!!Assume breach Icon">
            <a:extLst>
              <a:ext uri="{FF2B5EF4-FFF2-40B4-BE49-F238E27FC236}">
                <a16:creationId xmlns:a16="http://schemas.microsoft.com/office/drawing/2014/main" id="{70562437-1A29-7B4A-A4C5-CABA0A6487B9}"/>
              </a:ext>
            </a:extLst>
          </p:cNvPr>
          <p:cNvGrpSpPr/>
          <p:nvPr/>
        </p:nvGrpSpPr>
        <p:grpSpPr>
          <a:xfrm>
            <a:off x="9276309" y="4382699"/>
            <a:ext cx="1185288" cy="1185288"/>
            <a:chOff x="425172" y="3284707"/>
            <a:chExt cx="1185456" cy="1185456"/>
          </a:xfrm>
          <a:effectLst/>
        </p:grpSpPr>
        <p:sp>
          <p:nvSpPr>
            <p:cNvPr id="27" name="Oval 26">
              <a:extLst>
                <a:ext uri="{FF2B5EF4-FFF2-40B4-BE49-F238E27FC236}">
                  <a16:creationId xmlns:a16="http://schemas.microsoft.com/office/drawing/2014/main" id="{626BE612-B6F5-6C47-8923-E25D5F0D72E2}"/>
                </a:ext>
              </a:extLst>
            </p:cNvPr>
            <p:cNvSpPr/>
            <p:nvPr/>
          </p:nvSpPr>
          <p:spPr bwMode="auto">
            <a:xfrm>
              <a:off x="425172" y="3284707"/>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961">
                <a:gradFill>
                  <a:gsLst>
                    <a:gs pos="83000">
                      <a:srgbClr val="333333"/>
                    </a:gs>
                    <a:gs pos="100000">
                      <a:srgbClr val="333333"/>
                    </a:gs>
                  </a:gsLst>
                  <a:lin ang="5400000" scaled="1"/>
                </a:gradFill>
                <a:latin typeface="Segoe UI"/>
                <a:cs typeface="Segoe UI" pitchFamily="34" charset="0"/>
              </a:endParaRPr>
            </a:p>
          </p:txBody>
        </p:sp>
        <p:pic>
          <p:nvPicPr>
            <p:cNvPr id="29" name="Graphic 28" descr="Disconnected">
              <a:extLst>
                <a:ext uri="{FF2B5EF4-FFF2-40B4-BE49-F238E27FC236}">
                  <a16:creationId xmlns:a16="http://schemas.microsoft.com/office/drawing/2014/main" id="{EFB16F99-8F37-474E-8A62-7D936710555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3950" y="3543485"/>
              <a:ext cx="667902" cy="667902"/>
            </a:xfrm>
            <a:prstGeom prst="rect">
              <a:avLst/>
            </a:prstGeom>
          </p:spPr>
        </p:pic>
      </p:grpSp>
      <p:sp>
        <p:nvSpPr>
          <p:cNvPr id="22" name="!!Assume breach Text">
            <a:extLst>
              <a:ext uri="{FF2B5EF4-FFF2-40B4-BE49-F238E27FC236}">
                <a16:creationId xmlns:a16="http://schemas.microsoft.com/office/drawing/2014/main" id="{D8B1CB76-FDDC-8349-9FAC-78B60F2B5F93}"/>
              </a:ext>
            </a:extLst>
          </p:cNvPr>
          <p:cNvSpPr/>
          <p:nvPr/>
        </p:nvSpPr>
        <p:spPr>
          <a:xfrm>
            <a:off x="8131456" y="5664024"/>
            <a:ext cx="3474545" cy="437622"/>
          </a:xfrm>
          <a:prstGeom prst="rect">
            <a:avLst/>
          </a:prstGeom>
        </p:spPr>
        <p:txBody>
          <a:bodyPr wrap="square">
            <a:spAutoFit/>
          </a:bodyPr>
          <a:lstStyle/>
          <a:p>
            <a:pPr algn="ctr" defTabSz="932563">
              <a:spcBef>
                <a:spcPct val="20000"/>
              </a:spcBef>
              <a:buSzPct val="90000"/>
            </a:pPr>
            <a:r>
              <a:rPr lang="en-US" sz="2200">
                <a:gradFill>
                  <a:gsLst>
                    <a:gs pos="1250">
                      <a:srgbClr val="000000"/>
                    </a:gs>
                    <a:gs pos="100000">
                      <a:srgbClr val="000000"/>
                    </a:gs>
                  </a:gsLst>
                  <a:lin ang="5400000" scaled="0"/>
                </a:gradFill>
                <a:latin typeface="Segoe Pro Display"/>
                <a:cs typeface="Segoe UI" panose="020B0502040204020203" pitchFamily="34" charset="0"/>
              </a:rPr>
              <a:t>Assume breach</a:t>
            </a:r>
          </a:p>
        </p:txBody>
      </p:sp>
      <p:grpSp>
        <p:nvGrpSpPr>
          <p:cNvPr id="23" name="!!Least privilege Icon">
            <a:extLst>
              <a:ext uri="{FF2B5EF4-FFF2-40B4-BE49-F238E27FC236}">
                <a16:creationId xmlns:a16="http://schemas.microsoft.com/office/drawing/2014/main" id="{812A33DB-8077-6E4D-8021-5452983AF214}"/>
              </a:ext>
            </a:extLst>
          </p:cNvPr>
          <p:cNvGrpSpPr/>
          <p:nvPr/>
        </p:nvGrpSpPr>
        <p:grpSpPr>
          <a:xfrm>
            <a:off x="5503357" y="4419762"/>
            <a:ext cx="1185288" cy="1185288"/>
            <a:chOff x="425171" y="4906759"/>
            <a:chExt cx="1185456" cy="1185456"/>
          </a:xfrm>
        </p:grpSpPr>
        <p:sp>
          <p:nvSpPr>
            <p:cNvPr id="25" name="Oval 24">
              <a:extLst>
                <a:ext uri="{FF2B5EF4-FFF2-40B4-BE49-F238E27FC236}">
                  <a16:creationId xmlns:a16="http://schemas.microsoft.com/office/drawing/2014/main" id="{F9C039BC-FA74-8649-A5C9-6841E5050695}"/>
                </a:ext>
              </a:extLst>
            </p:cNvPr>
            <p:cNvSpPr/>
            <p:nvPr/>
          </p:nvSpPr>
          <p:spPr bwMode="auto">
            <a:xfrm>
              <a:off x="425171" y="4906759"/>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961">
                <a:gradFill>
                  <a:gsLst>
                    <a:gs pos="83000">
                      <a:srgbClr val="333333"/>
                    </a:gs>
                    <a:gs pos="100000">
                      <a:srgbClr val="333333"/>
                    </a:gs>
                  </a:gsLst>
                  <a:lin ang="5400000" scaled="1"/>
                </a:gradFill>
                <a:latin typeface="Segoe UI"/>
                <a:cs typeface="Segoe UI" pitchFamily="34" charset="0"/>
              </a:endParaRPr>
            </a:p>
          </p:txBody>
        </p:sp>
        <p:pic>
          <p:nvPicPr>
            <p:cNvPr id="26" name="Graphic 25" descr="Minimize">
              <a:extLst>
                <a:ext uri="{FF2B5EF4-FFF2-40B4-BE49-F238E27FC236}">
                  <a16:creationId xmlns:a16="http://schemas.microsoft.com/office/drawing/2014/main" id="{D3A2B5BD-EF60-5248-90EB-21122768E25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83949" y="5165537"/>
              <a:ext cx="667902" cy="667902"/>
            </a:xfrm>
            <a:prstGeom prst="rect">
              <a:avLst/>
            </a:prstGeom>
          </p:spPr>
        </p:pic>
      </p:grpSp>
      <p:sp>
        <p:nvSpPr>
          <p:cNvPr id="24" name="!!Verify Explicitly Text">
            <a:extLst>
              <a:ext uri="{FF2B5EF4-FFF2-40B4-BE49-F238E27FC236}">
                <a16:creationId xmlns:a16="http://schemas.microsoft.com/office/drawing/2014/main" id="{403D2D55-9773-104E-A824-00526A201ED3}"/>
              </a:ext>
            </a:extLst>
          </p:cNvPr>
          <p:cNvSpPr/>
          <p:nvPr/>
        </p:nvSpPr>
        <p:spPr>
          <a:xfrm>
            <a:off x="583394" y="5664024"/>
            <a:ext cx="3474228" cy="437622"/>
          </a:xfrm>
          <a:prstGeom prst="rect">
            <a:avLst/>
          </a:prstGeom>
        </p:spPr>
        <p:txBody>
          <a:bodyPr wrap="square">
            <a:spAutoFit/>
          </a:bodyPr>
          <a:lstStyle/>
          <a:p>
            <a:pPr algn="ctr" defTabSz="914367"/>
            <a:r>
              <a:rPr lang="en-US" sz="2200">
                <a:solidFill>
                  <a:srgbClr val="333333"/>
                </a:solidFill>
                <a:latin typeface="Segoe Pro Display"/>
              </a:rPr>
              <a:t>Verify explicitly</a:t>
            </a:r>
          </a:p>
        </p:txBody>
      </p:sp>
    </p:spTree>
    <p:extLst>
      <p:ext uri="{BB962C8B-B14F-4D97-AF65-F5344CB8AC3E}">
        <p14:creationId xmlns:p14="http://schemas.microsoft.com/office/powerpoint/2010/main" val="424131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5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25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7521" y="2132436"/>
            <a:ext cx="5164817" cy="615466"/>
          </a:xfrm>
        </p:spPr>
        <p:txBody>
          <a:bodyPr>
            <a:normAutofit/>
          </a:bodyPr>
          <a:lstStyle/>
          <a:p>
            <a:r>
              <a:rPr lang="en-US" sz="4000"/>
              <a:t>Microsoft Zero Trust</a:t>
            </a:r>
          </a:p>
        </p:txBody>
      </p:sp>
      <p:sp>
        <p:nvSpPr>
          <p:cNvPr id="6" name="Text Placeholder 5"/>
          <p:cNvSpPr>
            <a:spLocks noGrp="1"/>
          </p:cNvSpPr>
          <p:nvPr>
            <p:ph sz="quarter" idx="10"/>
          </p:nvPr>
        </p:nvSpPr>
        <p:spPr>
          <a:xfrm>
            <a:off x="603343" y="2956423"/>
            <a:ext cx="4641346" cy="1508746"/>
          </a:xfrm>
        </p:spPr>
        <p:txBody>
          <a:bodyPr vert="horz" wrap="square" lIns="0" tIns="0" rIns="0" bIns="0" rtlCol="0" anchor="t">
            <a:spAutoFit/>
          </a:bodyPr>
          <a:lstStyle/>
          <a:p>
            <a:pPr marL="0" indent="0">
              <a:buNone/>
            </a:pPr>
            <a:r>
              <a:rPr lang="en-US" sz="1961">
                <a:solidFill>
                  <a:schemeClr val="tx1"/>
                </a:solidFill>
                <a:cs typeface="Segoe UI Semibold"/>
                <a:sym typeface="Helvetica Neue"/>
              </a:rPr>
              <a:t>A proactive approach to security</a:t>
            </a:r>
            <a:br>
              <a:rPr lang="en-US" sz="1961">
                <a:solidFill>
                  <a:schemeClr val="tx1"/>
                </a:solidFill>
                <a:cs typeface="Segoe UI Semibold" panose="020B0702040204020203" pitchFamily="34" charset="0"/>
              </a:rPr>
            </a:br>
            <a:r>
              <a:rPr lang="en-US" sz="1961">
                <a:solidFill>
                  <a:schemeClr val="tx1"/>
                </a:solidFill>
                <a:cs typeface="Segoe UI Semibold"/>
                <a:sym typeface="Helvetica Neue"/>
              </a:rPr>
              <a:t>that uses adaptive controls and continuous verification to prevent and respond to threats more quickly and efficiently</a:t>
            </a:r>
          </a:p>
        </p:txBody>
      </p:sp>
      <p:cxnSp>
        <p:nvCxnSpPr>
          <p:cNvPr id="5" name="Straight Connector 4">
            <a:extLst>
              <a:ext uri="{FF2B5EF4-FFF2-40B4-BE49-F238E27FC236}">
                <a16:creationId xmlns:a16="http://schemas.microsoft.com/office/drawing/2014/main" id="{6EF68322-6625-400D-98A3-CFD069230F15}"/>
              </a:ext>
            </a:extLst>
          </p:cNvPr>
          <p:cNvCxnSpPr>
            <a:cxnSpLocks/>
          </p:cNvCxnSpPr>
          <p:nvPr/>
        </p:nvCxnSpPr>
        <p:spPr>
          <a:xfrm>
            <a:off x="10178191" y="3933731"/>
            <a:ext cx="386494" cy="1566874"/>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 name="Straight Connector 6">
            <a:extLst>
              <a:ext uri="{FF2B5EF4-FFF2-40B4-BE49-F238E27FC236}">
                <a16:creationId xmlns:a16="http://schemas.microsoft.com/office/drawing/2014/main" id="{4EAE3257-F0C9-48BD-9603-38B9C217194E}"/>
              </a:ext>
            </a:extLst>
          </p:cNvPr>
          <p:cNvCxnSpPr>
            <a:cxnSpLocks/>
            <a:stCxn id="13" idx="4"/>
          </p:cNvCxnSpPr>
          <p:nvPr/>
        </p:nvCxnSpPr>
        <p:spPr>
          <a:xfrm flipH="1">
            <a:off x="10313390" y="1349463"/>
            <a:ext cx="696373" cy="1398438"/>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0F5A454-1111-4205-897A-D18FEBD15A02}"/>
              </a:ext>
            </a:extLst>
          </p:cNvPr>
          <p:cNvGrpSpPr/>
          <p:nvPr/>
        </p:nvGrpSpPr>
        <p:grpSpPr>
          <a:xfrm>
            <a:off x="10453467" y="5389387"/>
            <a:ext cx="759440" cy="759440"/>
            <a:chOff x="10241281" y="3729786"/>
            <a:chExt cx="759655" cy="759655"/>
          </a:xfrm>
        </p:grpSpPr>
        <p:sp>
          <p:nvSpPr>
            <p:cNvPr id="10" name="Oval 9">
              <a:extLst>
                <a:ext uri="{FF2B5EF4-FFF2-40B4-BE49-F238E27FC236}">
                  <a16:creationId xmlns:a16="http://schemas.microsoft.com/office/drawing/2014/main" id="{B4BD4650-1B74-4FA8-B6E1-B0D6F0FC0311}"/>
                </a:ext>
              </a:extLst>
            </p:cNvPr>
            <p:cNvSpPr/>
            <p:nvPr/>
          </p:nvSpPr>
          <p:spPr bwMode="auto">
            <a:xfrm>
              <a:off x="10241281" y="3729786"/>
              <a:ext cx="759655" cy="759655"/>
            </a:xfrm>
            <a:prstGeom prst="ellipse">
              <a:avLst/>
            </a:prstGeom>
            <a:solidFill>
              <a:schemeClr val="bg1"/>
            </a:solidFill>
            <a:ln>
              <a:noFill/>
            </a:ln>
            <a:effectLst>
              <a:outerShdw blurRad="241300" dist="114300" dir="2700000" sx="101000" sy="101000" algn="tl" rotWithShape="0">
                <a:schemeClr val="bg1">
                  <a:lumMod val="50000"/>
                  <a:alpha val="2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274242" numCol="1" spcCol="0" rtlCol="0" fromWordArt="0" anchor="b" anchorCtr="0" forceAA="0" compatLnSpc="1">
              <a:prstTxWarp prst="textNoShape">
                <a:avLst/>
              </a:prstTxWarp>
              <a:noAutofit/>
            </a:bodyPr>
            <a:lstStyle/>
            <a:p>
              <a:pPr algn="ctr" defTabSz="950298" fontAlgn="base">
                <a:spcBef>
                  <a:spcPct val="0"/>
                </a:spcBef>
                <a:spcAft>
                  <a:spcPct val="0"/>
                </a:spcAft>
                <a:defRPr/>
              </a:pPr>
              <a:endParaRPr lang="en-US" sz="1500" err="1">
                <a:gradFill>
                  <a:gsLst>
                    <a:gs pos="83000">
                      <a:srgbClr val="282828"/>
                    </a:gs>
                    <a:gs pos="100000">
                      <a:srgbClr val="282828"/>
                    </a:gs>
                  </a:gsLst>
                  <a:lin ang="5400000" scaled="1"/>
                </a:gradFill>
                <a:latin typeface="Segoe UI Semibold" panose="020B0702040204020203" pitchFamily="34" charset="0"/>
                <a:cs typeface="Segoe UI Semibold" panose="020B0702040204020203" pitchFamily="34" charset="0"/>
              </a:endParaRPr>
            </a:p>
          </p:txBody>
        </p:sp>
        <p:pic>
          <p:nvPicPr>
            <p:cNvPr id="11" name="Picture 10">
              <a:extLst>
                <a:ext uri="{FF2B5EF4-FFF2-40B4-BE49-F238E27FC236}">
                  <a16:creationId xmlns:a16="http://schemas.microsoft.com/office/drawing/2014/main" id="{26AB09FB-AFA5-4629-B44F-F3612E38A975}"/>
                </a:ext>
              </a:extLst>
            </p:cNvPr>
            <p:cNvPicPr>
              <a:picLocks noChangeAspect="1"/>
            </p:cNvPicPr>
            <p:nvPr/>
          </p:nvPicPr>
          <p:blipFill>
            <a:blip r:embed="rId3"/>
            <a:stretch>
              <a:fillRect/>
            </a:stretch>
          </p:blipFill>
          <p:spPr>
            <a:xfrm>
              <a:off x="10378992" y="3878037"/>
              <a:ext cx="471778" cy="471778"/>
            </a:xfrm>
            <a:prstGeom prst="rect">
              <a:avLst/>
            </a:prstGeom>
          </p:spPr>
        </p:pic>
      </p:grpSp>
      <p:sp>
        <p:nvSpPr>
          <p:cNvPr id="13" name="Oval 12">
            <a:extLst>
              <a:ext uri="{FF2B5EF4-FFF2-40B4-BE49-F238E27FC236}">
                <a16:creationId xmlns:a16="http://schemas.microsoft.com/office/drawing/2014/main" id="{C28420FF-C101-4E7B-A1F1-373788DEDB43}"/>
              </a:ext>
            </a:extLst>
          </p:cNvPr>
          <p:cNvSpPr/>
          <p:nvPr/>
        </p:nvSpPr>
        <p:spPr bwMode="auto">
          <a:xfrm>
            <a:off x="10630043" y="590023"/>
            <a:ext cx="759440" cy="759440"/>
          </a:xfrm>
          <a:prstGeom prst="ellipse">
            <a:avLst/>
          </a:prstGeom>
          <a:solidFill>
            <a:schemeClr val="bg1"/>
          </a:solidFill>
          <a:ln>
            <a:noFill/>
          </a:ln>
          <a:effectLst>
            <a:outerShdw blurRad="241300" dist="114300" dir="2700000" sx="101000" sy="101000" algn="tl" rotWithShape="0">
              <a:schemeClr val="bg1">
                <a:lumMod val="50000"/>
                <a:alpha val="2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274242" numCol="1" spcCol="0" rtlCol="0" fromWordArt="0" anchor="b" anchorCtr="0" forceAA="0" compatLnSpc="1">
            <a:prstTxWarp prst="textNoShape">
              <a:avLst/>
            </a:prstTxWarp>
            <a:noAutofit/>
          </a:bodyPr>
          <a:lstStyle/>
          <a:p>
            <a:pPr algn="ctr" defTabSz="950298" fontAlgn="base">
              <a:spcBef>
                <a:spcPct val="0"/>
              </a:spcBef>
              <a:spcAft>
                <a:spcPct val="0"/>
              </a:spcAft>
              <a:defRPr/>
            </a:pPr>
            <a:endParaRPr lang="en-US" sz="1500" err="1">
              <a:gradFill>
                <a:gsLst>
                  <a:gs pos="83000">
                    <a:srgbClr val="282828"/>
                  </a:gs>
                  <a:gs pos="100000">
                    <a:srgbClr val="282828"/>
                  </a:gs>
                </a:gsLst>
                <a:lin ang="5400000" scaled="1"/>
              </a:gradFill>
              <a:latin typeface="Segoe UI Semibold" panose="020B0702040204020203" pitchFamily="34" charset="0"/>
              <a:cs typeface="Segoe UI Semibold" panose="020B0702040204020203" pitchFamily="34" charset="0"/>
            </a:endParaRPr>
          </a:p>
        </p:txBody>
      </p:sp>
      <p:cxnSp>
        <p:nvCxnSpPr>
          <p:cNvPr id="20" name="Straight Connector 19">
            <a:extLst>
              <a:ext uri="{FF2B5EF4-FFF2-40B4-BE49-F238E27FC236}">
                <a16:creationId xmlns:a16="http://schemas.microsoft.com/office/drawing/2014/main" id="{56179702-3724-47DC-B220-9B0DF3DD5E8D}"/>
              </a:ext>
            </a:extLst>
          </p:cNvPr>
          <p:cNvCxnSpPr>
            <a:cxnSpLocks/>
          </p:cNvCxnSpPr>
          <p:nvPr/>
        </p:nvCxnSpPr>
        <p:spPr>
          <a:xfrm>
            <a:off x="7607283" y="974"/>
            <a:ext cx="386253" cy="1087922"/>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8A19B88B-0C44-49E8-9141-0B5A1504BE8D}"/>
              </a:ext>
            </a:extLst>
          </p:cNvPr>
          <p:cNvCxnSpPr>
            <a:cxnSpLocks/>
            <a:stCxn id="13" idx="2"/>
          </p:cNvCxnSpPr>
          <p:nvPr/>
        </p:nvCxnSpPr>
        <p:spPr>
          <a:xfrm flipH="1">
            <a:off x="8549974" y="969744"/>
            <a:ext cx="2080069" cy="381462"/>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882E9E9D-36A5-4168-A91F-6010A9A1B9A4}"/>
              </a:ext>
            </a:extLst>
          </p:cNvPr>
          <p:cNvCxnSpPr>
            <a:cxnSpLocks/>
          </p:cNvCxnSpPr>
          <p:nvPr/>
        </p:nvCxnSpPr>
        <p:spPr>
          <a:xfrm>
            <a:off x="8569410" y="5592528"/>
            <a:ext cx="1884057" cy="176579"/>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A7F0D908-F21F-44C0-B651-64F9A8F33A74}"/>
              </a:ext>
            </a:extLst>
          </p:cNvPr>
          <p:cNvCxnSpPr>
            <a:cxnSpLocks/>
          </p:cNvCxnSpPr>
          <p:nvPr/>
        </p:nvCxnSpPr>
        <p:spPr>
          <a:xfrm>
            <a:off x="7496066" y="3691995"/>
            <a:ext cx="693623" cy="1520813"/>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2946E0EB-FD36-4152-B0B5-D5991F7B9A0A}"/>
              </a:ext>
            </a:extLst>
          </p:cNvPr>
          <p:cNvCxnSpPr>
            <a:cxnSpLocks/>
          </p:cNvCxnSpPr>
          <p:nvPr/>
        </p:nvCxnSpPr>
        <p:spPr>
          <a:xfrm flipV="1">
            <a:off x="7366212" y="1831478"/>
            <a:ext cx="632185" cy="1262019"/>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Oval 24">
            <a:extLst>
              <a:ext uri="{FF2B5EF4-FFF2-40B4-BE49-F238E27FC236}">
                <a16:creationId xmlns:a16="http://schemas.microsoft.com/office/drawing/2014/main" id="{6E83B4B4-1CC6-480E-836C-E956A8A485D9}"/>
              </a:ext>
            </a:extLst>
          </p:cNvPr>
          <p:cNvSpPr/>
          <p:nvPr/>
        </p:nvSpPr>
        <p:spPr bwMode="auto">
          <a:xfrm>
            <a:off x="11774731" y="6436876"/>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88E414C7-2E2C-4151-B154-521FAEBC3C7F}"/>
              </a:ext>
            </a:extLst>
          </p:cNvPr>
          <p:cNvSpPr/>
          <p:nvPr/>
        </p:nvSpPr>
        <p:spPr bwMode="auto">
          <a:xfrm>
            <a:off x="7188339" y="841436"/>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2CC98541-8166-48FA-946D-52C5FF6F63E0}"/>
              </a:ext>
            </a:extLst>
          </p:cNvPr>
          <p:cNvSpPr/>
          <p:nvPr/>
        </p:nvSpPr>
        <p:spPr bwMode="auto">
          <a:xfrm>
            <a:off x="9602299" y="136983"/>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22791AA1-DB38-4F61-B9A1-A5AEF3AB1893}"/>
              </a:ext>
            </a:extLst>
          </p:cNvPr>
          <p:cNvCxnSpPr>
            <a:cxnSpLocks/>
            <a:stCxn id="26" idx="5"/>
          </p:cNvCxnSpPr>
          <p:nvPr/>
        </p:nvCxnSpPr>
        <p:spPr>
          <a:xfrm>
            <a:off x="7316645" y="969743"/>
            <a:ext cx="604544" cy="230371"/>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FD4B5E04-FE8F-432D-8185-CDB68D6393C4}"/>
              </a:ext>
            </a:extLst>
          </p:cNvPr>
          <p:cNvCxnSpPr>
            <a:cxnSpLocks/>
          </p:cNvCxnSpPr>
          <p:nvPr/>
        </p:nvCxnSpPr>
        <p:spPr>
          <a:xfrm flipV="1">
            <a:off x="7607284" y="3270074"/>
            <a:ext cx="768233" cy="153421"/>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7F59390B-5F5D-4E64-88D0-EA53218F48D4}"/>
              </a:ext>
            </a:extLst>
          </p:cNvPr>
          <p:cNvCxnSpPr>
            <a:cxnSpLocks/>
          </p:cNvCxnSpPr>
          <p:nvPr/>
        </p:nvCxnSpPr>
        <p:spPr>
          <a:xfrm flipH="1">
            <a:off x="8458193" y="3853902"/>
            <a:ext cx="1135607" cy="1610643"/>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639B9932-0CE9-456E-B8A5-C33B3C24B947}"/>
              </a:ext>
            </a:extLst>
          </p:cNvPr>
          <p:cNvCxnSpPr>
            <a:cxnSpLocks/>
          </p:cNvCxnSpPr>
          <p:nvPr/>
        </p:nvCxnSpPr>
        <p:spPr>
          <a:xfrm flipH="1">
            <a:off x="7234467" y="5861030"/>
            <a:ext cx="686721" cy="455926"/>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3" name="Oval 32">
            <a:extLst>
              <a:ext uri="{FF2B5EF4-FFF2-40B4-BE49-F238E27FC236}">
                <a16:creationId xmlns:a16="http://schemas.microsoft.com/office/drawing/2014/main" id="{63FE0F5A-0DEE-46DD-B82F-37A7C5351173}"/>
              </a:ext>
            </a:extLst>
          </p:cNvPr>
          <p:cNvSpPr/>
          <p:nvPr/>
        </p:nvSpPr>
        <p:spPr bwMode="auto">
          <a:xfrm>
            <a:off x="7809970" y="5212808"/>
            <a:ext cx="759440" cy="759440"/>
          </a:xfrm>
          <a:prstGeom prst="ellipse">
            <a:avLst/>
          </a:prstGeom>
          <a:solidFill>
            <a:schemeClr val="bg1"/>
          </a:solidFill>
          <a:ln>
            <a:noFill/>
          </a:ln>
          <a:effectLst>
            <a:outerShdw blurRad="241300" dist="114300" dir="2700000" sx="101000" sy="101000" algn="tl" rotWithShape="0">
              <a:schemeClr val="bg1">
                <a:lumMod val="50000"/>
                <a:alpha val="2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274242" numCol="1" spcCol="0" rtlCol="0" fromWordArt="0" anchor="b" anchorCtr="0" forceAA="0" compatLnSpc="1">
            <a:prstTxWarp prst="textNoShape">
              <a:avLst/>
            </a:prstTxWarp>
            <a:noAutofit/>
          </a:bodyPr>
          <a:lstStyle/>
          <a:p>
            <a:pPr algn="ctr" defTabSz="950298" fontAlgn="base">
              <a:spcBef>
                <a:spcPct val="0"/>
              </a:spcBef>
              <a:spcAft>
                <a:spcPct val="0"/>
              </a:spcAft>
              <a:defRPr/>
            </a:pPr>
            <a:endParaRPr lang="en-US" sz="1500" err="1">
              <a:gradFill>
                <a:gsLst>
                  <a:gs pos="83000">
                    <a:srgbClr val="282828"/>
                  </a:gs>
                  <a:gs pos="100000">
                    <a:srgbClr val="282828"/>
                  </a:gs>
                </a:gsLst>
                <a:lin ang="5400000" scaled="1"/>
              </a:gradFill>
              <a:latin typeface="Segoe UI Semibold" panose="020B0702040204020203" pitchFamily="34" charset="0"/>
              <a:cs typeface="Segoe UI Semibold" panose="020B0702040204020203" pitchFamily="34" charset="0"/>
            </a:endParaRPr>
          </a:p>
        </p:txBody>
      </p:sp>
      <p:cxnSp>
        <p:nvCxnSpPr>
          <p:cNvPr id="35" name="Straight Connector 34">
            <a:extLst>
              <a:ext uri="{FF2B5EF4-FFF2-40B4-BE49-F238E27FC236}">
                <a16:creationId xmlns:a16="http://schemas.microsoft.com/office/drawing/2014/main" id="{CE5F561F-0570-453D-9545-F44CE80AB676}"/>
              </a:ext>
            </a:extLst>
          </p:cNvPr>
          <p:cNvCxnSpPr>
            <a:cxnSpLocks/>
            <a:stCxn id="25" idx="1"/>
          </p:cNvCxnSpPr>
          <p:nvPr/>
        </p:nvCxnSpPr>
        <p:spPr>
          <a:xfrm flipH="1" flipV="1">
            <a:off x="11101688" y="6037610"/>
            <a:ext cx="695057" cy="421281"/>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 name="Straight Connector 35">
            <a:extLst>
              <a:ext uri="{FF2B5EF4-FFF2-40B4-BE49-F238E27FC236}">
                <a16:creationId xmlns:a16="http://schemas.microsoft.com/office/drawing/2014/main" id="{825DC8A7-CAB6-447C-BB08-231436F258C1}"/>
              </a:ext>
            </a:extLst>
          </p:cNvPr>
          <p:cNvCxnSpPr>
            <a:cxnSpLocks/>
          </p:cNvCxnSpPr>
          <p:nvPr/>
        </p:nvCxnSpPr>
        <p:spPr>
          <a:xfrm flipH="1">
            <a:off x="11212907" y="5464547"/>
            <a:ext cx="964567" cy="304562"/>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7" name="Straight Connector 36">
            <a:extLst>
              <a:ext uri="{FF2B5EF4-FFF2-40B4-BE49-F238E27FC236}">
                <a16:creationId xmlns:a16="http://schemas.microsoft.com/office/drawing/2014/main" id="{33997E60-17FE-4DB3-B5E6-B5B029152BA4}"/>
              </a:ext>
            </a:extLst>
          </p:cNvPr>
          <p:cNvCxnSpPr>
            <a:cxnSpLocks/>
            <a:endCxn id="13" idx="7"/>
          </p:cNvCxnSpPr>
          <p:nvPr/>
        </p:nvCxnSpPr>
        <p:spPr>
          <a:xfrm flipH="1">
            <a:off x="11278265" y="973"/>
            <a:ext cx="496467" cy="700266"/>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8" name="Straight Connector 37">
            <a:extLst>
              <a:ext uri="{FF2B5EF4-FFF2-40B4-BE49-F238E27FC236}">
                <a16:creationId xmlns:a16="http://schemas.microsoft.com/office/drawing/2014/main" id="{A44B70F6-79E1-4337-A768-16C7CF0D9316}"/>
              </a:ext>
            </a:extLst>
          </p:cNvPr>
          <p:cNvCxnSpPr>
            <a:cxnSpLocks/>
            <a:stCxn id="27" idx="5"/>
          </p:cNvCxnSpPr>
          <p:nvPr/>
        </p:nvCxnSpPr>
        <p:spPr>
          <a:xfrm>
            <a:off x="9730606" y="265290"/>
            <a:ext cx="1010654" cy="443206"/>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FD75E5D7-A00A-4C65-AEE8-9B9B2101B8A9}"/>
              </a:ext>
            </a:extLst>
          </p:cNvPr>
          <p:cNvCxnSpPr>
            <a:cxnSpLocks/>
            <a:stCxn id="13" idx="6"/>
          </p:cNvCxnSpPr>
          <p:nvPr/>
        </p:nvCxnSpPr>
        <p:spPr>
          <a:xfrm>
            <a:off x="11389483" y="969743"/>
            <a:ext cx="884680" cy="214073"/>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0" name="Oval 39">
            <a:extLst>
              <a:ext uri="{FF2B5EF4-FFF2-40B4-BE49-F238E27FC236}">
                <a16:creationId xmlns:a16="http://schemas.microsoft.com/office/drawing/2014/main" id="{2B25A6A8-DBD5-4880-B971-433310EFAC17}"/>
              </a:ext>
            </a:extLst>
          </p:cNvPr>
          <p:cNvSpPr/>
          <p:nvPr/>
        </p:nvSpPr>
        <p:spPr bwMode="auto">
          <a:xfrm>
            <a:off x="8356709" y="3179586"/>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3749DBA-BEF0-49F9-BB69-8E566C6D6667}"/>
              </a:ext>
            </a:extLst>
          </p:cNvPr>
          <p:cNvCxnSpPr>
            <a:cxnSpLocks/>
          </p:cNvCxnSpPr>
          <p:nvPr/>
        </p:nvCxnSpPr>
        <p:spPr>
          <a:xfrm>
            <a:off x="8458192" y="5861031"/>
            <a:ext cx="618723" cy="995998"/>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a:extLst>
              <a:ext uri="{FF2B5EF4-FFF2-40B4-BE49-F238E27FC236}">
                <a16:creationId xmlns:a16="http://schemas.microsoft.com/office/drawing/2014/main" id="{7D6ACC4F-1609-4BBE-8FAD-78DE6FE1AB0B}"/>
              </a:ext>
            </a:extLst>
          </p:cNvPr>
          <p:cNvCxnSpPr>
            <a:cxnSpLocks/>
            <a:stCxn id="43" idx="3"/>
          </p:cNvCxnSpPr>
          <p:nvPr/>
        </p:nvCxnSpPr>
        <p:spPr>
          <a:xfrm flipH="1">
            <a:off x="11040692" y="4818429"/>
            <a:ext cx="394816" cy="732269"/>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3" name="Oval 42">
            <a:extLst>
              <a:ext uri="{FF2B5EF4-FFF2-40B4-BE49-F238E27FC236}">
                <a16:creationId xmlns:a16="http://schemas.microsoft.com/office/drawing/2014/main" id="{E61438BC-100C-44D3-A866-496955520391}"/>
              </a:ext>
            </a:extLst>
          </p:cNvPr>
          <p:cNvSpPr/>
          <p:nvPr/>
        </p:nvSpPr>
        <p:spPr bwMode="auto">
          <a:xfrm>
            <a:off x="11454158" y="4656727"/>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07AD5DAB-9987-4DAC-84EF-598FD5781D69}"/>
              </a:ext>
            </a:extLst>
          </p:cNvPr>
          <p:cNvCxnSpPr>
            <a:cxnSpLocks/>
          </p:cNvCxnSpPr>
          <p:nvPr/>
        </p:nvCxnSpPr>
        <p:spPr>
          <a:xfrm>
            <a:off x="8520247" y="1556963"/>
            <a:ext cx="1355011" cy="1298536"/>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 name="Straight Connector 44">
            <a:extLst>
              <a:ext uri="{FF2B5EF4-FFF2-40B4-BE49-F238E27FC236}">
                <a16:creationId xmlns:a16="http://schemas.microsoft.com/office/drawing/2014/main" id="{B092DB5C-099C-49D9-9194-F13C5EA48405}"/>
              </a:ext>
            </a:extLst>
          </p:cNvPr>
          <p:cNvCxnSpPr>
            <a:cxnSpLocks/>
            <a:stCxn id="13" idx="5"/>
            <a:endCxn id="46" idx="1"/>
          </p:cNvCxnSpPr>
          <p:nvPr/>
        </p:nvCxnSpPr>
        <p:spPr>
          <a:xfrm>
            <a:off x="11278266" y="1238245"/>
            <a:ext cx="541409" cy="733320"/>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 name="Oval 45">
            <a:extLst>
              <a:ext uri="{FF2B5EF4-FFF2-40B4-BE49-F238E27FC236}">
                <a16:creationId xmlns:a16="http://schemas.microsoft.com/office/drawing/2014/main" id="{EB5CF913-A505-4A77-B927-E28BE528CFC4}"/>
              </a:ext>
            </a:extLst>
          </p:cNvPr>
          <p:cNvSpPr/>
          <p:nvPr/>
        </p:nvSpPr>
        <p:spPr bwMode="auto">
          <a:xfrm>
            <a:off x="11797659" y="1949551"/>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21433F6-3CFD-403E-ABE7-2CC61BEA47D1}"/>
              </a:ext>
            </a:extLst>
          </p:cNvPr>
          <p:cNvCxnSpPr>
            <a:cxnSpLocks/>
          </p:cNvCxnSpPr>
          <p:nvPr/>
        </p:nvCxnSpPr>
        <p:spPr>
          <a:xfrm>
            <a:off x="6222490" y="3254746"/>
            <a:ext cx="625354" cy="168749"/>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Oval 47">
            <a:extLst>
              <a:ext uri="{FF2B5EF4-FFF2-40B4-BE49-F238E27FC236}">
                <a16:creationId xmlns:a16="http://schemas.microsoft.com/office/drawing/2014/main" id="{407E6CEB-0BDD-49D2-A186-7D1831F850D4}"/>
              </a:ext>
            </a:extLst>
          </p:cNvPr>
          <p:cNvSpPr/>
          <p:nvPr/>
        </p:nvSpPr>
        <p:spPr bwMode="auto">
          <a:xfrm>
            <a:off x="6108715" y="3171720"/>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37212412-8AEF-4820-BA97-D16A9C632669}"/>
              </a:ext>
            </a:extLst>
          </p:cNvPr>
          <p:cNvCxnSpPr>
            <a:cxnSpLocks/>
          </p:cNvCxnSpPr>
          <p:nvPr/>
        </p:nvCxnSpPr>
        <p:spPr>
          <a:xfrm flipH="1">
            <a:off x="6444519" y="3691995"/>
            <a:ext cx="514542" cy="851027"/>
          </a:xfrm>
          <a:prstGeom prst="line">
            <a:avLst/>
          </a:prstGeom>
          <a:noFill/>
          <a:ln w="285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0" name="Oval 49">
            <a:extLst>
              <a:ext uri="{FF2B5EF4-FFF2-40B4-BE49-F238E27FC236}">
                <a16:creationId xmlns:a16="http://schemas.microsoft.com/office/drawing/2014/main" id="{8CD046D0-7063-475F-9BE0-1E2476BB79ED}"/>
              </a:ext>
            </a:extLst>
          </p:cNvPr>
          <p:cNvSpPr/>
          <p:nvPr/>
        </p:nvSpPr>
        <p:spPr bwMode="auto">
          <a:xfrm>
            <a:off x="6353357" y="4489708"/>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illegal">
            <a:extLst>
              <a:ext uri="{FF2B5EF4-FFF2-40B4-BE49-F238E27FC236}">
                <a16:creationId xmlns:a16="http://schemas.microsoft.com/office/drawing/2014/main" id="{E7F5529D-9639-4BC9-A40A-B6308639AB0D}"/>
              </a:ext>
            </a:extLst>
          </p:cNvPr>
          <p:cNvSpPr>
            <a:spLocks noChangeAspect="1" noEditPoints="1"/>
          </p:cNvSpPr>
          <p:nvPr/>
        </p:nvSpPr>
        <p:spPr bwMode="auto">
          <a:xfrm>
            <a:off x="10523480" y="1748139"/>
            <a:ext cx="403334" cy="402824"/>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solidFill>
            <a:schemeClr val="bg1"/>
          </a:solidFill>
          <a:ln w="19050" cap="sq">
            <a:solidFill>
              <a:srgbClr val="D1D1D1"/>
            </a:solid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282828"/>
              </a:solidFill>
              <a:latin typeface="Segoe UI"/>
            </a:endParaRPr>
          </a:p>
        </p:txBody>
      </p:sp>
      <p:grpSp>
        <p:nvGrpSpPr>
          <p:cNvPr id="97" name="Group 96">
            <a:extLst>
              <a:ext uri="{FF2B5EF4-FFF2-40B4-BE49-F238E27FC236}">
                <a16:creationId xmlns:a16="http://schemas.microsoft.com/office/drawing/2014/main" id="{51AD3E85-A180-4E4B-B457-E6564D47C3BC}"/>
              </a:ext>
            </a:extLst>
          </p:cNvPr>
          <p:cNvGrpSpPr/>
          <p:nvPr/>
        </p:nvGrpSpPr>
        <p:grpSpPr>
          <a:xfrm>
            <a:off x="8860123" y="4417607"/>
            <a:ext cx="414715" cy="414715"/>
            <a:chOff x="8860515" y="4417747"/>
            <a:chExt cx="414774" cy="414774"/>
          </a:xfrm>
        </p:grpSpPr>
        <p:sp>
          <p:nvSpPr>
            <p:cNvPr id="54" name="Oval 53">
              <a:extLst>
                <a:ext uri="{FF2B5EF4-FFF2-40B4-BE49-F238E27FC236}">
                  <a16:creationId xmlns:a16="http://schemas.microsoft.com/office/drawing/2014/main" id="{766B6202-22FB-434C-BA68-13A1A96FBFF8}"/>
                </a:ext>
              </a:extLst>
            </p:cNvPr>
            <p:cNvSpPr/>
            <p:nvPr/>
          </p:nvSpPr>
          <p:spPr bwMode="auto">
            <a:xfrm>
              <a:off x="8860515" y="4417747"/>
              <a:ext cx="414774" cy="414774"/>
            </a:xfrm>
            <a:prstGeom prst="ellipse">
              <a:avLst/>
            </a:prstGeom>
            <a:solidFill>
              <a:schemeClr val="bg1"/>
            </a:solidFill>
            <a:ln w="19050">
              <a:solidFill>
                <a:srgbClr val="D1D1D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9392C183-CF5F-43D1-AC46-18C0C99698E3}"/>
                </a:ext>
              </a:extLst>
            </p:cNvPr>
            <p:cNvGrpSpPr/>
            <p:nvPr/>
          </p:nvGrpSpPr>
          <p:grpSpPr>
            <a:xfrm>
              <a:off x="8975595" y="4488133"/>
              <a:ext cx="184614" cy="243987"/>
              <a:chOff x="8914859" y="4538300"/>
              <a:chExt cx="217798" cy="287842"/>
            </a:xfrm>
          </p:grpSpPr>
          <p:sp>
            <p:nvSpPr>
              <p:cNvPr id="56" name="Freeform 45">
                <a:extLst>
                  <a:ext uri="{FF2B5EF4-FFF2-40B4-BE49-F238E27FC236}">
                    <a16:creationId xmlns:a16="http://schemas.microsoft.com/office/drawing/2014/main" id="{DF136AB2-A41E-4E2B-BFCD-73D03152BB4F}"/>
                  </a:ext>
                </a:extLst>
              </p:cNvPr>
              <p:cNvSpPr>
                <a:spLocks noEditPoints="1"/>
              </p:cNvSpPr>
              <p:nvPr/>
            </p:nvSpPr>
            <p:spPr bwMode="auto">
              <a:xfrm>
                <a:off x="8914859" y="4538300"/>
                <a:ext cx="217798" cy="126957"/>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D1D1D1"/>
              </a:solidFill>
              <a:ln w="1270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57" name="Freeform 46">
                <a:extLst>
                  <a:ext uri="{FF2B5EF4-FFF2-40B4-BE49-F238E27FC236}">
                    <a16:creationId xmlns:a16="http://schemas.microsoft.com/office/drawing/2014/main" id="{683B7C40-4DE7-4DAA-B536-4A8DC9B34958}"/>
                  </a:ext>
                </a:extLst>
              </p:cNvPr>
              <p:cNvSpPr>
                <a:spLocks noEditPoints="1"/>
              </p:cNvSpPr>
              <p:nvPr/>
            </p:nvSpPr>
            <p:spPr bwMode="auto">
              <a:xfrm>
                <a:off x="8914859" y="4665257"/>
                <a:ext cx="217798" cy="160885"/>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noFill/>
              <a:ln w="12700">
                <a:solidFill>
                  <a:srgbClr val="D1D1D1"/>
                </a:solid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grpSp>
      </p:grpSp>
      <p:grpSp>
        <p:nvGrpSpPr>
          <p:cNvPr id="58" name="Group 57">
            <a:extLst>
              <a:ext uri="{FF2B5EF4-FFF2-40B4-BE49-F238E27FC236}">
                <a16:creationId xmlns:a16="http://schemas.microsoft.com/office/drawing/2014/main" id="{2AEA9847-41BE-419B-942F-E8AFE5605270}"/>
              </a:ext>
            </a:extLst>
          </p:cNvPr>
          <p:cNvGrpSpPr/>
          <p:nvPr/>
        </p:nvGrpSpPr>
        <p:grpSpPr>
          <a:xfrm>
            <a:off x="8904707" y="1944259"/>
            <a:ext cx="409990" cy="353441"/>
            <a:chOff x="3376801" y="4471654"/>
            <a:chExt cx="250520" cy="215966"/>
          </a:xfrm>
          <a:solidFill>
            <a:schemeClr val="bg1"/>
          </a:solidFill>
        </p:grpSpPr>
        <p:sp>
          <p:nvSpPr>
            <p:cNvPr id="59" name="Isosceles Triangle 58">
              <a:extLst>
                <a:ext uri="{FF2B5EF4-FFF2-40B4-BE49-F238E27FC236}">
                  <a16:creationId xmlns:a16="http://schemas.microsoft.com/office/drawing/2014/main" id="{3E0E0593-47F9-4FF2-B4DE-369989C775BB}"/>
                </a:ext>
              </a:extLst>
            </p:cNvPr>
            <p:cNvSpPr/>
            <p:nvPr/>
          </p:nvSpPr>
          <p:spPr bwMode="auto">
            <a:xfrm>
              <a:off x="3376801" y="4471654"/>
              <a:ext cx="250520" cy="215966"/>
            </a:xfrm>
            <a:prstGeom prst="triangle">
              <a:avLst/>
            </a:prstGeom>
            <a:grpFill/>
            <a:ln w="19050" cap="sq">
              <a:solidFill>
                <a:srgbClr val="D1D1D1"/>
              </a:solid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err="1">
                <a:solidFill>
                  <a:srgbClr val="282828"/>
                </a:solidFill>
                <a:latin typeface="Segoe UI"/>
              </a:endParaRPr>
            </a:p>
          </p:txBody>
        </p:sp>
        <p:cxnSp>
          <p:nvCxnSpPr>
            <p:cNvPr id="60" name="Straight Connector 59">
              <a:extLst>
                <a:ext uri="{FF2B5EF4-FFF2-40B4-BE49-F238E27FC236}">
                  <a16:creationId xmlns:a16="http://schemas.microsoft.com/office/drawing/2014/main" id="{E56264D4-9143-441E-83C6-3B20C0D94429}"/>
                </a:ext>
              </a:extLst>
            </p:cNvPr>
            <p:cNvCxnSpPr>
              <a:cxnSpLocks/>
            </p:cNvCxnSpPr>
            <p:nvPr/>
          </p:nvCxnSpPr>
          <p:spPr>
            <a:xfrm>
              <a:off x="3502061" y="4555353"/>
              <a:ext cx="0" cy="53642"/>
            </a:xfrm>
            <a:prstGeom prst="line">
              <a:avLst/>
            </a:prstGeom>
            <a:grpFill/>
            <a:ln w="19050" cap="rnd">
              <a:solidFill>
                <a:srgbClr val="D1D1D1"/>
              </a:solidFill>
              <a:prstDash val="solid"/>
              <a:round/>
              <a:headEnd/>
              <a:tailEnd/>
            </a:ln>
          </p:spPr>
        </p:cxnSp>
        <p:cxnSp>
          <p:nvCxnSpPr>
            <p:cNvPr id="61" name="Straight Connector 60">
              <a:extLst>
                <a:ext uri="{FF2B5EF4-FFF2-40B4-BE49-F238E27FC236}">
                  <a16:creationId xmlns:a16="http://schemas.microsoft.com/office/drawing/2014/main" id="{49B37A23-86BE-4B9A-9D3F-95D0E8E1ED8C}"/>
                </a:ext>
              </a:extLst>
            </p:cNvPr>
            <p:cNvCxnSpPr>
              <a:cxnSpLocks/>
            </p:cNvCxnSpPr>
            <p:nvPr/>
          </p:nvCxnSpPr>
          <p:spPr>
            <a:xfrm>
              <a:off x="3502061" y="4649467"/>
              <a:ext cx="0" cy="0"/>
            </a:xfrm>
            <a:prstGeom prst="line">
              <a:avLst/>
            </a:prstGeom>
            <a:grpFill/>
            <a:ln w="19050" cap="rnd">
              <a:solidFill>
                <a:srgbClr val="D1D1D1"/>
              </a:solidFill>
              <a:prstDash val="solid"/>
              <a:round/>
              <a:headEnd/>
              <a:tailEnd/>
            </a:ln>
          </p:spPr>
        </p:cxnSp>
      </p:grpSp>
      <p:grpSp>
        <p:nvGrpSpPr>
          <p:cNvPr id="62" name="Group 61">
            <a:extLst>
              <a:ext uri="{FF2B5EF4-FFF2-40B4-BE49-F238E27FC236}">
                <a16:creationId xmlns:a16="http://schemas.microsoft.com/office/drawing/2014/main" id="{2F02727B-62D6-4939-BD52-DCDD1BD73222}"/>
              </a:ext>
            </a:extLst>
          </p:cNvPr>
          <p:cNvGrpSpPr/>
          <p:nvPr/>
        </p:nvGrpSpPr>
        <p:grpSpPr>
          <a:xfrm>
            <a:off x="10171522" y="4521727"/>
            <a:ext cx="393162" cy="390881"/>
            <a:chOff x="10205746" y="4573579"/>
            <a:chExt cx="393218" cy="390936"/>
          </a:xfrm>
        </p:grpSpPr>
        <p:sp>
          <p:nvSpPr>
            <p:cNvPr id="63" name="Oval 62">
              <a:extLst>
                <a:ext uri="{FF2B5EF4-FFF2-40B4-BE49-F238E27FC236}">
                  <a16:creationId xmlns:a16="http://schemas.microsoft.com/office/drawing/2014/main" id="{9104C389-19E8-4E4E-95B2-A5E225E359E8}"/>
                </a:ext>
              </a:extLst>
            </p:cNvPr>
            <p:cNvSpPr/>
            <p:nvPr/>
          </p:nvSpPr>
          <p:spPr bwMode="auto">
            <a:xfrm>
              <a:off x="10266974" y="4659398"/>
              <a:ext cx="265369" cy="26536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sp>
          <p:nvSpPr>
            <p:cNvPr id="64" name="check 3">
              <a:extLst>
                <a:ext uri="{FF2B5EF4-FFF2-40B4-BE49-F238E27FC236}">
                  <a16:creationId xmlns:a16="http://schemas.microsoft.com/office/drawing/2014/main" id="{69DC68E8-1DAE-4867-96E7-6753297D56E8}"/>
                </a:ext>
              </a:extLst>
            </p:cNvPr>
            <p:cNvSpPr>
              <a:spLocks noChangeAspect="1" noEditPoints="1"/>
            </p:cNvSpPr>
            <p:nvPr/>
          </p:nvSpPr>
          <p:spPr bwMode="auto">
            <a:xfrm>
              <a:off x="10205746" y="4573579"/>
              <a:ext cx="393218" cy="3909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19050" cap="sq">
              <a:solidFill>
                <a:srgbClr val="D1D1D1"/>
              </a:solid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282828"/>
                </a:solidFill>
                <a:latin typeface="Segoe UI"/>
              </a:endParaRPr>
            </a:p>
          </p:txBody>
        </p:sp>
      </p:grpSp>
      <p:sp>
        <p:nvSpPr>
          <p:cNvPr id="65" name="Oval 64">
            <a:extLst>
              <a:ext uri="{FF2B5EF4-FFF2-40B4-BE49-F238E27FC236}">
                <a16:creationId xmlns:a16="http://schemas.microsoft.com/office/drawing/2014/main" id="{5B7AB50E-15F9-4F98-8DD0-A654B5DA6881}"/>
              </a:ext>
            </a:extLst>
          </p:cNvPr>
          <p:cNvSpPr/>
          <p:nvPr/>
        </p:nvSpPr>
        <p:spPr bwMode="auto">
          <a:xfrm>
            <a:off x="7809970" y="1088895"/>
            <a:ext cx="759440" cy="759440"/>
          </a:xfrm>
          <a:prstGeom prst="ellipse">
            <a:avLst/>
          </a:prstGeom>
          <a:solidFill>
            <a:schemeClr val="bg1"/>
          </a:solidFill>
          <a:ln>
            <a:noFill/>
          </a:ln>
          <a:effectLst>
            <a:outerShdw blurRad="241300" dist="114300" dir="2700000" sx="101000" sy="101000" algn="tl" rotWithShape="0">
              <a:schemeClr val="bg1">
                <a:lumMod val="50000"/>
                <a:alpha val="2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274242" numCol="1" spcCol="0" rtlCol="0" fromWordArt="0" anchor="b" anchorCtr="0" forceAA="0" compatLnSpc="1">
            <a:prstTxWarp prst="textNoShape">
              <a:avLst/>
            </a:prstTxWarp>
            <a:noAutofit/>
          </a:bodyPr>
          <a:lstStyle/>
          <a:p>
            <a:pPr algn="ctr" defTabSz="950298" fontAlgn="base">
              <a:spcBef>
                <a:spcPct val="0"/>
              </a:spcBef>
              <a:spcAft>
                <a:spcPct val="0"/>
              </a:spcAft>
              <a:defRPr/>
            </a:pPr>
            <a:endParaRPr lang="en-US" sz="1500" err="1">
              <a:gradFill>
                <a:gsLst>
                  <a:gs pos="83000">
                    <a:srgbClr val="282828"/>
                  </a:gs>
                  <a:gs pos="100000">
                    <a:srgbClr val="282828"/>
                  </a:gs>
                </a:gsLst>
                <a:lin ang="5400000" scaled="1"/>
              </a:gradFill>
              <a:latin typeface="Segoe UI Semibold" panose="020B0702040204020203" pitchFamily="34" charset="0"/>
              <a:cs typeface="Segoe UI Semibold" panose="020B0702040204020203" pitchFamily="34" charset="0"/>
            </a:endParaRPr>
          </a:p>
        </p:txBody>
      </p:sp>
      <p:sp>
        <p:nvSpPr>
          <p:cNvPr id="67" name="Oval 66">
            <a:extLst>
              <a:ext uri="{FF2B5EF4-FFF2-40B4-BE49-F238E27FC236}">
                <a16:creationId xmlns:a16="http://schemas.microsoft.com/office/drawing/2014/main" id="{5A9AB0CA-7B12-43E5-B080-8EC6C3504A52}"/>
              </a:ext>
            </a:extLst>
          </p:cNvPr>
          <p:cNvSpPr/>
          <p:nvPr/>
        </p:nvSpPr>
        <p:spPr bwMode="auto">
          <a:xfrm>
            <a:off x="6847844" y="3043773"/>
            <a:ext cx="759440" cy="759440"/>
          </a:xfrm>
          <a:prstGeom prst="ellipse">
            <a:avLst/>
          </a:prstGeom>
          <a:solidFill>
            <a:schemeClr val="bg1"/>
          </a:solidFill>
          <a:ln>
            <a:noFill/>
          </a:ln>
          <a:effectLst>
            <a:outerShdw blurRad="241300" dist="114300" dir="2700000" sx="101000" sy="101000" algn="tl" rotWithShape="0">
              <a:schemeClr val="bg1">
                <a:lumMod val="50000"/>
                <a:alpha val="2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274242" numCol="1" spcCol="0" rtlCol="0" fromWordArt="0" anchor="b" anchorCtr="0" forceAA="0" compatLnSpc="1">
            <a:prstTxWarp prst="textNoShape">
              <a:avLst/>
            </a:prstTxWarp>
            <a:noAutofit/>
          </a:bodyPr>
          <a:lstStyle/>
          <a:p>
            <a:pPr algn="ctr" defTabSz="950298" fontAlgn="base">
              <a:spcBef>
                <a:spcPct val="0"/>
              </a:spcBef>
              <a:spcAft>
                <a:spcPct val="0"/>
              </a:spcAft>
              <a:defRPr/>
            </a:pPr>
            <a:endParaRPr lang="en-US" sz="1500" err="1">
              <a:gradFill>
                <a:gsLst>
                  <a:gs pos="83000">
                    <a:srgbClr val="282828"/>
                  </a:gs>
                  <a:gs pos="100000">
                    <a:srgbClr val="282828"/>
                  </a:gs>
                </a:gsLst>
                <a:lin ang="5400000" scaled="1"/>
              </a:gradFill>
              <a:latin typeface="Segoe UI Semibold" panose="020B0702040204020203" pitchFamily="34" charset="0"/>
              <a:cs typeface="Segoe UI Semibold" panose="020B0702040204020203" pitchFamily="34" charset="0"/>
            </a:endParaRPr>
          </a:p>
        </p:txBody>
      </p:sp>
      <p:sp>
        <p:nvSpPr>
          <p:cNvPr id="74" name="Oval 73">
            <a:extLst>
              <a:ext uri="{FF2B5EF4-FFF2-40B4-BE49-F238E27FC236}">
                <a16:creationId xmlns:a16="http://schemas.microsoft.com/office/drawing/2014/main" id="{70B30A55-944E-487A-966D-D454772989D0}"/>
              </a:ext>
            </a:extLst>
          </p:cNvPr>
          <p:cNvSpPr/>
          <p:nvPr/>
        </p:nvSpPr>
        <p:spPr bwMode="auto">
          <a:xfrm>
            <a:off x="7144168" y="6261594"/>
            <a:ext cx="150321" cy="150321"/>
          </a:xfrm>
          <a:prstGeom prst="ellipse">
            <a:avLst/>
          </a:prstGeom>
          <a:solidFill>
            <a:srgbClr val="D1D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4">
            <a:extLst>
              <a:ext uri="{FF2B5EF4-FFF2-40B4-BE49-F238E27FC236}">
                <a16:creationId xmlns:a16="http://schemas.microsoft.com/office/drawing/2014/main" id="{42195C22-715D-4B39-8C15-D2820293E1F9}"/>
              </a:ext>
            </a:extLst>
          </p:cNvPr>
          <p:cNvGrpSpPr>
            <a:grpSpLocks noChangeAspect="1"/>
          </p:cNvGrpSpPr>
          <p:nvPr/>
        </p:nvGrpSpPr>
        <p:grpSpPr bwMode="auto">
          <a:xfrm>
            <a:off x="6959061" y="3268685"/>
            <a:ext cx="561895" cy="499992"/>
            <a:chOff x="4353" y="1988"/>
            <a:chExt cx="354" cy="315"/>
          </a:xfrm>
        </p:grpSpPr>
        <p:sp>
          <p:nvSpPr>
            <p:cNvPr id="52" name="AutoShape 3">
              <a:extLst>
                <a:ext uri="{FF2B5EF4-FFF2-40B4-BE49-F238E27FC236}">
                  <a16:creationId xmlns:a16="http://schemas.microsoft.com/office/drawing/2014/main" id="{F9C994E7-DDA2-40E3-8F89-776B8CA08F67}"/>
                </a:ext>
              </a:extLst>
            </p:cNvPr>
            <p:cNvSpPr>
              <a:spLocks noChangeAspect="1" noChangeArrowheads="1" noTextEdit="1"/>
            </p:cNvSpPr>
            <p:nvPr/>
          </p:nvSpPr>
          <p:spPr bwMode="auto">
            <a:xfrm>
              <a:off x="4383" y="1988"/>
              <a:ext cx="32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sp>
          <p:nvSpPr>
            <p:cNvPr id="76" name="Freeform 5">
              <a:extLst>
                <a:ext uri="{FF2B5EF4-FFF2-40B4-BE49-F238E27FC236}">
                  <a16:creationId xmlns:a16="http://schemas.microsoft.com/office/drawing/2014/main" id="{B5ADA455-0A7C-4485-941D-D4D423A7576B}"/>
                </a:ext>
              </a:extLst>
            </p:cNvPr>
            <p:cNvSpPr>
              <a:spLocks/>
            </p:cNvSpPr>
            <p:nvPr/>
          </p:nvSpPr>
          <p:spPr bwMode="auto">
            <a:xfrm rot="16200000">
              <a:off x="4358" y="2152"/>
              <a:ext cx="111" cy="121"/>
            </a:xfrm>
            <a:custGeom>
              <a:avLst/>
              <a:gdLst>
                <a:gd name="T0" fmla="*/ 43 w 111"/>
                <a:gd name="T1" fmla="*/ 0 h 121"/>
                <a:gd name="T2" fmla="*/ 43 w 111"/>
                <a:gd name="T3" fmla="*/ 77 h 121"/>
                <a:gd name="T4" fmla="*/ 17 w 111"/>
                <a:gd name="T5" fmla="*/ 50 h 121"/>
                <a:gd name="T6" fmla="*/ 0 w 111"/>
                <a:gd name="T7" fmla="*/ 67 h 121"/>
                <a:gd name="T8" fmla="*/ 55 w 111"/>
                <a:gd name="T9" fmla="*/ 121 h 121"/>
                <a:gd name="T10" fmla="*/ 111 w 111"/>
                <a:gd name="T11" fmla="*/ 67 h 121"/>
                <a:gd name="T12" fmla="*/ 93 w 111"/>
                <a:gd name="T13" fmla="*/ 50 h 121"/>
                <a:gd name="T14" fmla="*/ 67 w 111"/>
                <a:gd name="T15" fmla="*/ 77 h 121"/>
                <a:gd name="T16" fmla="*/ 67 w 111"/>
                <a:gd name="T17" fmla="*/ 0 h 121"/>
                <a:gd name="T18" fmla="*/ 43 w 111"/>
                <a:gd name="T1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21">
                  <a:moveTo>
                    <a:pt x="43" y="0"/>
                  </a:moveTo>
                  <a:lnTo>
                    <a:pt x="43" y="77"/>
                  </a:lnTo>
                  <a:lnTo>
                    <a:pt x="17" y="50"/>
                  </a:lnTo>
                  <a:lnTo>
                    <a:pt x="0" y="67"/>
                  </a:lnTo>
                  <a:lnTo>
                    <a:pt x="55" y="121"/>
                  </a:lnTo>
                  <a:lnTo>
                    <a:pt x="111" y="67"/>
                  </a:lnTo>
                  <a:lnTo>
                    <a:pt x="93" y="50"/>
                  </a:lnTo>
                  <a:lnTo>
                    <a:pt x="67" y="77"/>
                  </a:lnTo>
                  <a:lnTo>
                    <a:pt x="67" y="0"/>
                  </a:lnTo>
                  <a:lnTo>
                    <a:pt x="43"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sp>
          <p:nvSpPr>
            <p:cNvPr id="77" name="Freeform 6">
              <a:extLst>
                <a:ext uri="{FF2B5EF4-FFF2-40B4-BE49-F238E27FC236}">
                  <a16:creationId xmlns:a16="http://schemas.microsoft.com/office/drawing/2014/main" id="{F0C114F5-798E-4F65-B10E-0065D70D08F5}"/>
                </a:ext>
              </a:extLst>
            </p:cNvPr>
            <p:cNvSpPr>
              <a:spLocks/>
            </p:cNvSpPr>
            <p:nvPr/>
          </p:nvSpPr>
          <p:spPr bwMode="auto">
            <a:xfrm>
              <a:off x="4498" y="2128"/>
              <a:ext cx="94" cy="93"/>
            </a:xfrm>
            <a:custGeom>
              <a:avLst/>
              <a:gdLst>
                <a:gd name="T0" fmla="*/ 32 w 64"/>
                <a:gd name="T1" fmla="*/ 0 h 64"/>
                <a:gd name="T2" fmla="*/ 19 w 64"/>
                <a:gd name="T3" fmla="*/ 3 h 64"/>
                <a:gd name="T4" fmla="*/ 0 w 64"/>
                <a:gd name="T5" fmla="*/ 32 h 64"/>
                <a:gd name="T6" fmla="*/ 32 w 64"/>
                <a:gd name="T7" fmla="*/ 64 h 64"/>
                <a:gd name="T8" fmla="*/ 64 w 64"/>
                <a:gd name="T9" fmla="*/ 32 h 64"/>
                <a:gd name="T10" fmla="*/ 45 w 64"/>
                <a:gd name="T11" fmla="*/ 3 h 64"/>
                <a:gd name="T12" fmla="*/ 32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32" y="0"/>
                  </a:moveTo>
                  <a:cubicBezTo>
                    <a:pt x="27" y="0"/>
                    <a:pt x="23" y="1"/>
                    <a:pt x="19" y="3"/>
                  </a:cubicBezTo>
                  <a:cubicBezTo>
                    <a:pt x="8" y="8"/>
                    <a:pt x="0" y="19"/>
                    <a:pt x="0" y="32"/>
                  </a:cubicBezTo>
                  <a:cubicBezTo>
                    <a:pt x="0" y="50"/>
                    <a:pt x="14" y="64"/>
                    <a:pt x="32" y="64"/>
                  </a:cubicBezTo>
                  <a:cubicBezTo>
                    <a:pt x="50" y="64"/>
                    <a:pt x="64" y="50"/>
                    <a:pt x="64" y="32"/>
                  </a:cubicBezTo>
                  <a:cubicBezTo>
                    <a:pt x="64" y="19"/>
                    <a:pt x="56" y="8"/>
                    <a:pt x="45" y="3"/>
                  </a:cubicBezTo>
                  <a:cubicBezTo>
                    <a:pt x="41" y="1"/>
                    <a:pt x="37" y="0"/>
                    <a:pt x="32"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sp>
          <p:nvSpPr>
            <p:cNvPr id="78" name="Freeform 7">
              <a:extLst>
                <a:ext uri="{FF2B5EF4-FFF2-40B4-BE49-F238E27FC236}">
                  <a16:creationId xmlns:a16="http://schemas.microsoft.com/office/drawing/2014/main" id="{57F30038-7EF6-4217-8690-2E839BC81347}"/>
                </a:ext>
              </a:extLst>
            </p:cNvPr>
            <p:cNvSpPr>
              <a:spLocks/>
            </p:cNvSpPr>
            <p:nvPr/>
          </p:nvSpPr>
          <p:spPr bwMode="auto">
            <a:xfrm>
              <a:off x="4475" y="2233"/>
              <a:ext cx="140" cy="70"/>
            </a:xfrm>
            <a:custGeom>
              <a:avLst/>
              <a:gdLst>
                <a:gd name="T0" fmla="*/ 48 w 96"/>
                <a:gd name="T1" fmla="*/ 0 h 48"/>
                <a:gd name="T2" fmla="*/ 0 w 96"/>
                <a:gd name="T3" fmla="*/ 48 h 48"/>
                <a:gd name="T4" fmla="*/ 96 w 96"/>
                <a:gd name="T5" fmla="*/ 48 h 48"/>
                <a:gd name="T6" fmla="*/ 48 w 96"/>
                <a:gd name="T7" fmla="*/ 0 h 48"/>
              </a:gdLst>
              <a:ahLst/>
              <a:cxnLst>
                <a:cxn ang="0">
                  <a:pos x="T0" y="T1"/>
                </a:cxn>
                <a:cxn ang="0">
                  <a:pos x="T2" y="T3"/>
                </a:cxn>
                <a:cxn ang="0">
                  <a:pos x="T4" y="T5"/>
                </a:cxn>
                <a:cxn ang="0">
                  <a:pos x="T6" y="T7"/>
                </a:cxn>
              </a:cxnLst>
              <a:rect l="0" t="0" r="r" b="b"/>
              <a:pathLst>
                <a:path w="96" h="48">
                  <a:moveTo>
                    <a:pt x="48" y="0"/>
                  </a:moveTo>
                  <a:cubicBezTo>
                    <a:pt x="21" y="0"/>
                    <a:pt x="0" y="21"/>
                    <a:pt x="0" y="48"/>
                  </a:cubicBezTo>
                  <a:cubicBezTo>
                    <a:pt x="96" y="48"/>
                    <a:pt x="96" y="48"/>
                    <a:pt x="96" y="48"/>
                  </a:cubicBezTo>
                  <a:cubicBezTo>
                    <a:pt x="96" y="21"/>
                    <a:pt x="75" y="0"/>
                    <a:pt x="48"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grpSp>
      <p:pic>
        <p:nvPicPr>
          <p:cNvPr id="79" name="Picture 78">
            <a:extLst>
              <a:ext uri="{FF2B5EF4-FFF2-40B4-BE49-F238E27FC236}">
                <a16:creationId xmlns:a16="http://schemas.microsoft.com/office/drawing/2014/main" id="{B50C6131-5F9F-4913-8D7E-67F21311359E}"/>
              </a:ext>
            </a:extLst>
          </p:cNvPr>
          <p:cNvPicPr>
            <a:picLocks noChangeAspect="1"/>
          </p:cNvPicPr>
          <p:nvPr/>
        </p:nvPicPr>
        <p:blipFill>
          <a:blip r:embed="rId4"/>
          <a:stretch>
            <a:fillRect/>
          </a:stretch>
        </p:blipFill>
        <p:spPr>
          <a:xfrm>
            <a:off x="8010845" y="5500122"/>
            <a:ext cx="364672" cy="202596"/>
          </a:xfrm>
          <a:prstGeom prst="rect">
            <a:avLst/>
          </a:prstGeom>
        </p:spPr>
      </p:pic>
      <p:sp>
        <p:nvSpPr>
          <p:cNvPr id="80" name="Rectangle: Rounded Corners 79">
            <a:extLst>
              <a:ext uri="{FF2B5EF4-FFF2-40B4-BE49-F238E27FC236}">
                <a16:creationId xmlns:a16="http://schemas.microsoft.com/office/drawing/2014/main" id="{7381B8F2-560D-45EE-AC86-001B67765A18}"/>
              </a:ext>
            </a:extLst>
          </p:cNvPr>
          <p:cNvSpPr/>
          <p:nvPr/>
        </p:nvSpPr>
        <p:spPr bwMode="auto">
          <a:xfrm>
            <a:off x="7943120" y="5423474"/>
            <a:ext cx="489464" cy="345631"/>
          </a:xfrm>
          <a:prstGeom prst="roundRect">
            <a:avLst>
              <a:gd name="adj" fmla="val 4271"/>
            </a:avLst>
          </a:prstGeom>
          <a:noFill/>
          <a:ln w="28575">
            <a:solidFill>
              <a:srgbClr val="C2C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sp>
        <p:nvSpPr>
          <p:cNvPr id="81" name="TextBox 80">
            <a:extLst>
              <a:ext uri="{FF2B5EF4-FFF2-40B4-BE49-F238E27FC236}">
                <a16:creationId xmlns:a16="http://schemas.microsoft.com/office/drawing/2014/main" id="{4BCFBF81-08CD-40FA-AB76-45A660FCD24F}"/>
              </a:ext>
            </a:extLst>
          </p:cNvPr>
          <p:cNvSpPr txBox="1"/>
          <p:nvPr/>
        </p:nvSpPr>
        <p:spPr>
          <a:xfrm>
            <a:off x="8080678" y="5567360"/>
            <a:ext cx="276031" cy="107722"/>
          </a:xfrm>
          <a:prstGeom prst="rect">
            <a:avLst/>
          </a:prstGeom>
          <a:noFill/>
        </p:spPr>
        <p:txBody>
          <a:bodyPr wrap="square" lIns="0" tIns="0" rIns="0" bIns="0" rtlCol="0">
            <a:spAutoFit/>
          </a:bodyPr>
          <a:lstStyle/>
          <a:p>
            <a:pPr defTabSz="914367"/>
            <a:r>
              <a:rPr lang="en-US" sz="700" b="1">
                <a:solidFill>
                  <a:srgbClr val="FFFFFF"/>
                </a:solidFill>
                <a:latin typeface="Segoe Pro Display"/>
              </a:rPr>
              <a:t>SAAS</a:t>
            </a:r>
          </a:p>
        </p:txBody>
      </p:sp>
      <p:pic>
        <p:nvPicPr>
          <p:cNvPr id="85" name="Picture 84">
            <a:extLst>
              <a:ext uri="{FF2B5EF4-FFF2-40B4-BE49-F238E27FC236}">
                <a16:creationId xmlns:a16="http://schemas.microsoft.com/office/drawing/2014/main" id="{1EBBFEAC-BD2D-4512-B2B8-E37798E39640}"/>
              </a:ext>
            </a:extLst>
          </p:cNvPr>
          <p:cNvPicPr>
            <a:picLocks noChangeAspect="1"/>
          </p:cNvPicPr>
          <p:nvPr/>
        </p:nvPicPr>
        <p:blipFill>
          <a:blip r:embed="rId5"/>
          <a:stretch>
            <a:fillRect/>
          </a:stretch>
        </p:blipFill>
        <p:spPr>
          <a:xfrm>
            <a:off x="7960703" y="1297365"/>
            <a:ext cx="455121" cy="343572"/>
          </a:xfrm>
          <a:prstGeom prst="rect">
            <a:avLst/>
          </a:prstGeom>
        </p:spPr>
      </p:pic>
      <p:grpSp>
        <p:nvGrpSpPr>
          <p:cNvPr id="88" name="Group 87">
            <a:extLst>
              <a:ext uri="{FF2B5EF4-FFF2-40B4-BE49-F238E27FC236}">
                <a16:creationId xmlns:a16="http://schemas.microsoft.com/office/drawing/2014/main" id="{8EEE4BCF-3790-4924-B1BB-D8B874D31B88}"/>
              </a:ext>
            </a:extLst>
          </p:cNvPr>
          <p:cNvGrpSpPr/>
          <p:nvPr/>
        </p:nvGrpSpPr>
        <p:grpSpPr>
          <a:xfrm>
            <a:off x="10784498" y="745118"/>
            <a:ext cx="450531" cy="420495"/>
            <a:chOff x="10785162" y="744736"/>
            <a:chExt cx="450595" cy="420555"/>
          </a:xfrm>
        </p:grpSpPr>
        <p:pic>
          <p:nvPicPr>
            <p:cNvPr id="86" name="Picture 85">
              <a:extLst>
                <a:ext uri="{FF2B5EF4-FFF2-40B4-BE49-F238E27FC236}">
                  <a16:creationId xmlns:a16="http://schemas.microsoft.com/office/drawing/2014/main" id="{CFB6028C-B5F7-465E-B833-DCD420AFF9EE}"/>
                </a:ext>
              </a:extLst>
            </p:cNvPr>
            <p:cNvPicPr>
              <a:picLocks noChangeAspect="1"/>
            </p:cNvPicPr>
            <p:nvPr/>
          </p:nvPicPr>
          <p:blipFill>
            <a:blip r:embed="rId6"/>
            <a:stretch>
              <a:fillRect/>
            </a:stretch>
          </p:blipFill>
          <p:spPr>
            <a:xfrm>
              <a:off x="10785162" y="744736"/>
              <a:ext cx="450595" cy="420555"/>
            </a:xfrm>
            <a:prstGeom prst="rect">
              <a:avLst/>
            </a:prstGeom>
          </p:spPr>
        </p:pic>
        <p:sp>
          <p:nvSpPr>
            <p:cNvPr id="87" name="TextBox 86">
              <a:extLst>
                <a:ext uri="{FF2B5EF4-FFF2-40B4-BE49-F238E27FC236}">
                  <a16:creationId xmlns:a16="http://schemas.microsoft.com/office/drawing/2014/main" id="{791E0977-6CEC-48A2-ABEA-0AF9B0B5FB38}"/>
                </a:ext>
              </a:extLst>
            </p:cNvPr>
            <p:cNvSpPr txBox="1"/>
            <p:nvPr/>
          </p:nvSpPr>
          <p:spPr>
            <a:xfrm>
              <a:off x="10898939" y="987738"/>
              <a:ext cx="225981" cy="169301"/>
            </a:xfrm>
            <a:prstGeom prst="rect">
              <a:avLst/>
            </a:prstGeom>
            <a:noFill/>
          </p:spPr>
          <p:txBody>
            <a:bodyPr wrap="square" lIns="0" tIns="0" rIns="0" bIns="0" rtlCol="0">
              <a:spAutoFit/>
            </a:bodyPr>
            <a:lstStyle/>
            <a:p>
              <a:pPr defTabSz="914367"/>
              <a:r>
                <a:rPr lang="en-US" sz="1100" b="1">
                  <a:solidFill>
                    <a:srgbClr val="FFFFFF"/>
                  </a:solidFill>
                  <a:latin typeface="Segoe Pro Display"/>
                </a:rPr>
                <a:t>X</a:t>
              </a:r>
            </a:p>
          </p:txBody>
        </p:sp>
      </p:grpSp>
      <p:grpSp>
        <p:nvGrpSpPr>
          <p:cNvPr id="69" name="Group 68">
            <a:extLst>
              <a:ext uri="{FF2B5EF4-FFF2-40B4-BE49-F238E27FC236}">
                <a16:creationId xmlns:a16="http://schemas.microsoft.com/office/drawing/2014/main" id="{D441D8C7-1ECD-4AF9-9BB0-DEC6D1B02728}"/>
              </a:ext>
            </a:extLst>
          </p:cNvPr>
          <p:cNvGrpSpPr>
            <a:grpSpLocks noChangeAspect="1"/>
          </p:cNvGrpSpPr>
          <p:nvPr/>
        </p:nvGrpSpPr>
        <p:grpSpPr>
          <a:xfrm>
            <a:off x="9976480" y="2635083"/>
            <a:ext cx="336910" cy="444111"/>
            <a:chOff x="6828543" y="2183687"/>
            <a:chExt cx="223379" cy="294455"/>
          </a:xfrm>
        </p:grpSpPr>
        <p:sp>
          <p:nvSpPr>
            <p:cNvPr id="70" name="Freeform: Shape 69">
              <a:extLst>
                <a:ext uri="{FF2B5EF4-FFF2-40B4-BE49-F238E27FC236}">
                  <a16:creationId xmlns:a16="http://schemas.microsoft.com/office/drawing/2014/main" id="{C57FF55A-38F8-4E5B-B5B7-BD159C3E3E0C}"/>
                </a:ext>
              </a:extLst>
            </p:cNvPr>
            <p:cNvSpPr/>
            <p:nvPr/>
          </p:nvSpPr>
          <p:spPr>
            <a:xfrm>
              <a:off x="6828543" y="2183687"/>
              <a:ext cx="223379" cy="121843"/>
            </a:xfrm>
            <a:custGeom>
              <a:avLst/>
              <a:gdLst>
                <a:gd name="connsiteX0" fmla="*/ 122186 w 480016"/>
                <a:gd name="connsiteY0" fmla="*/ 283646 h 261827"/>
                <a:gd name="connsiteX1" fmla="*/ 122186 w 480016"/>
                <a:gd name="connsiteY1" fmla="*/ 283646 h 261827"/>
                <a:gd name="connsiteX2" fmla="*/ 368740 w 480016"/>
                <a:gd name="connsiteY2" fmla="*/ 283646 h 261827"/>
                <a:gd name="connsiteX3" fmla="*/ 368740 w 480016"/>
                <a:gd name="connsiteY3" fmla="*/ 165824 h 261827"/>
                <a:gd name="connsiteX4" fmla="*/ 360012 w 480016"/>
                <a:gd name="connsiteY4" fmla="*/ 117822 h 261827"/>
                <a:gd name="connsiteX5" fmla="*/ 333829 w 480016"/>
                <a:gd name="connsiteY5" fmla="*/ 78548 h 261827"/>
                <a:gd name="connsiteX6" fmla="*/ 294555 w 480016"/>
                <a:gd name="connsiteY6" fmla="*/ 50184 h 261827"/>
                <a:gd name="connsiteX7" fmla="*/ 244372 w 480016"/>
                <a:gd name="connsiteY7" fmla="*/ 41456 h 261827"/>
                <a:gd name="connsiteX8" fmla="*/ 194188 w 480016"/>
                <a:gd name="connsiteY8" fmla="*/ 50184 h 261827"/>
                <a:gd name="connsiteX9" fmla="*/ 157096 w 480016"/>
                <a:gd name="connsiteY9" fmla="*/ 78548 h 261827"/>
                <a:gd name="connsiteX10" fmla="*/ 130913 w 480016"/>
                <a:gd name="connsiteY10" fmla="*/ 117822 h 261827"/>
                <a:gd name="connsiteX11" fmla="*/ 122186 w 480016"/>
                <a:gd name="connsiteY11" fmla="*/ 165824 h 261827"/>
                <a:gd name="connsiteX12" fmla="*/ 122186 w 480016"/>
                <a:gd name="connsiteY12" fmla="*/ 283646 h 261827"/>
                <a:gd name="connsiteX13" fmla="*/ 122186 w 480016"/>
                <a:gd name="connsiteY13" fmla="*/ 283646 h 261827"/>
                <a:gd name="connsiteX14" fmla="*/ 122186 w 480016"/>
                <a:gd name="connsiteY14" fmla="*/ 283646 h 261827"/>
                <a:gd name="connsiteX15" fmla="*/ 0 w 480016"/>
                <a:gd name="connsiteY15" fmla="*/ 283646 h 261827"/>
                <a:gd name="connsiteX16" fmla="*/ 0 w 480016"/>
                <a:gd name="connsiteY16" fmla="*/ 283646 h 261827"/>
                <a:gd name="connsiteX17" fmla="*/ 80730 w 480016"/>
                <a:gd name="connsiteY17" fmla="*/ 283646 h 261827"/>
                <a:gd name="connsiteX18" fmla="*/ 80730 w 480016"/>
                <a:gd name="connsiteY18" fmla="*/ 165824 h 261827"/>
                <a:gd name="connsiteX19" fmla="*/ 93821 w 480016"/>
                <a:gd name="connsiteY19" fmla="*/ 100367 h 261827"/>
                <a:gd name="connsiteX20" fmla="*/ 128732 w 480016"/>
                <a:gd name="connsiteY20" fmla="*/ 48002 h 261827"/>
                <a:gd name="connsiteX21" fmla="*/ 181097 w 480016"/>
                <a:gd name="connsiteY21" fmla="*/ 10909 h 261827"/>
                <a:gd name="connsiteX22" fmla="*/ 246554 w 480016"/>
                <a:gd name="connsiteY22" fmla="*/ 0 h 261827"/>
                <a:gd name="connsiteX23" fmla="*/ 312010 w 480016"/>
                <a:gd name="connsiteY23" fmla="*/ 10909 h 261827"/>
                <a:gd name="connsiteX24" fmla="*/ 364376 w 480016"/>
                <a:gd name="connsiteY24" fmla="*/ 48002 h 261827"/>
                <a:gd name="connsiteX25" fmla="*/ 397104 w 480016"/>
                <a:gd name="connsiteY25" fmla="*/ 100367 h 261827"/>
                <a:gd name="connsiteX26" fmla="*/ 410196 w 480016"/>
                <a:gd name="connsiteY26" fmla="*/ 165824 h 261827"/>
                <a:gd name="connsiteX27" fmla="*/ 410196 w 480016"/>
                <a:gd name="connsiteY27" fmla="*/ 283646 h 261827"/>
                <a:gd name="connsiteX28" fmla="*/ 493107 w 480016"/>
                <a:gd name="connsiteY28" fmla="*/ 283646 h 26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0016" h="261827">
                  <a:moveTo>
                    <a:pt x="122186" y="283646"/>
                  </a:moveTo>
                  <a:lnTo>
                    <a:pt x="122186" y="283646"/>
                  </a:lnTo>
                  <a:lnTo>
                    <a:pt x="368740" y="283646"/>
                  </a:lnTo>
                  <a:lnTo>
                    <a:pt x="368740" y="165824"/>
                  </a:lnTo>
                  <a:cubicBezTo>
                    <a:pt x="368740" y="148369"/>
                    <a:pt x="366558" y="133096"/>
                    <a:pt x="360012" y="117822"/>
                  </a:cubicBezTo>
                  <a:cubicBezTo>
                    <a:pt x="353466" y="102549"/>
                    <a:pt x="344739" y="89458"/>
                    <a:pt x="333829" y="78548"/>
                  </a:cubicBezTo>
                  <a:cubicBezTo>
                    <a:pt x="322920" y="65457"/>
                    <a:pt x="309829" y="56729"/>
                    <a:pt x="294555" y="50184"/>
                  </a:cubicBezTo>
                  <a:cubicBezTo>
                    <a:pt x="279282" y="43638"/>
                    <a:pt x="261827" y="41456"/>
                    <a:pt x="244372" y="41456"/>
                  </a:cubicBezTo>
                  <a:cubicBezTo>
                    <a:pt x="226917" y="41456"/>
                    <a:pt x="211643" y="43638"/>
                    <a:pt x="194188" y="50184"/>
                  </a:cubicBezTo>
                  <a:cubicBezTo>
                    <a:pt x="176733" y="56729"/>
                    <a:pt x="168006" y="65457"/>
                    <a:pt x="157096" y="78548"/>
                  </a:cubicBezTo>
                  <a:cubicBezTo>
                    <a:pt x="146187" y="89458"/>
                    <a:pt x="137459" y="102549"/>
                    <a:pt x="130913" y="117822"/>
                  </a:cubicBezTo>
                  <a:cubicBezTo>
                    <a:pt x="126550" y="133096"/>
                    <a:pt x="122186" y="148369"/>
                    <a:pt x="122186" y="165824"/>
                  </a:cubicBezTo>
                  <a:lnTo>
                    <a:pt x="122186" y="283646"/>
                  </a:lnTo>
                  <a:lnTo>
                    <a:pt x="122186" y="283646"/>
                  </a:lnTo>
                  <a:lnTo>
                    <a:pt x="122186" y="283646"/>
                  </a:lnTo>
                  <a:close/>
                  <a:moveTo>
                    <a:pt x="0" y="283646"/>
                  </a:moveTo>
                  <a:lnTo>
                    <a:pt x="0" y="283646"/>
                  </a:lnTo>
                  <a:lnTo>
                    <a:pt x="80730" y="283646"/>
                  </a:lnTo>
                  <a:lnTo>
                    <a:pt x="80730" y="165824"/>
                  </a:lnTo>
                  <a:cubicBezTo>
                    <a:pt x="80730" y="144005"/>
                    <a:pt x="85094" y="122186"/>
                    <a:pt x="93821" y="100367"/>
                  </a:cubicBezTo>
                  <a:cubicBezTo>
                    <a:pt x="102549" y="80730"/>
                    <a:pt x="113458" y="63275"/>
                    <a:pt x="128732" y="48002"/>
                  </a:cubicBezTo>
                  <a:cubicBezTo>
                    <a:pt x="141823" y="32728"/>
                    <a:pt x="161460" y="19637"/>
                    <a:pt x="181097" y="10909"/>
                  </a:cubicBezTo>
                  <a:cubicBezTo>
                    <a:pt x="200734" y="4364"/>
                    <a:pt x="222553" y="0"/>
                    <a:pt x="246554" y="0"/>
                  </a:cubicBezTo>
                  <a:cubicBezTo>
                    <a:pt x="270555" y="0"/>
                    <a:pt x="290192" y="4364"/>
                    <a:pt x="312010" y="10909"/>
                  </a:cubicBezTo>
                  <a:cubicBezTo>
                    <a:pt x="331647" y="19637"/>
                    <a:pt x="349103" y="32728"/>
                    <a:pt x="364376" y="48002"/>
                  </a:cubicBezTo>
                  <a:cubicBezTo>
                    <a:pt x="377467" y="63275"/>
                    <a:pt x="390559" y="80730"/>
                    <a:pt x="397104" y="100367"/>
                  </a:cubicBezTo>
                  <a:cubicBezTo>
                    <a:pt x="405832" y="122186"/>
                    <a:pt x="410196" y="141823"/>
                    <a:pt x="410196" y="165824"/>
                  </a:cubicBezTo>
                  <a:lnTo>
                    <a:pt x="410196" y="283646"/>
                  </a:lnTo>
                  <a:lnTo>
                    <a:pt x="493107" y="283646"/>
                  </a:lnTo>
                </a:path>
              </a:pathLst>
            </a:custGeom>
            <a:solidFill>
              <a:schemeClr val="tx2"/>
            </a:solidFill>
            <a:ln w="21535" cap="flat">
              <a:noFill/>
              <a:prstDash val="solid"/>
              <a:miter/>
            </a:ln>
          </p:spPr>
          <p:txBody>
            <a:bodyPr rtlCol="0" anchor="ctr"/>
            <a:lstStyle/>
            <a:p>
              <a:pPr defTabSz="932563">
                <a:defRPr/>
              </a:pPr>
              <a:endParaRPr lang="en-US">
                <a:solidFill>
                  <a:srgbClr val="282828"/>
                </a:solidFill>
                <a:latin typeface="Segoe UI"/>
              </a:endParaRPr>
            </a:p>
          </p:txBody>
        </p:sp>
        <p:sp>
          <p:nvSpPr>
            <p:cNvPr id="71" name="Freeform: Shape 70">
              <a:extLst>
                <a:ext uri="{FF2B5EF4-FFF2-40B4-BE49-F238E27FC236}">
                  <a16:creationId xmlns:a16="http://schemas.microsoft.com/office/drawing/2014/main" id="{ABBE7C99-F30E-4EF1-AB39-0E1ABF3BE6A5}"/>
                </a:ext>
              </a:extLst>
            </p:cNvPr>
            <p:cNvSpPr/>
            <p:nvPr/>
          </p:nvSpPr>
          <p:spPr>
            <a:xfrm>
              <a:off x="6828543" y="2315684"/>
              <a:ext cx="223379" cy="162458"/>
            </a:xfrm>
            <a:custGeom>
              <a:avLst/>
              <a:gdLst>
                <a:gd name="connsiteX0" fmla="*/ 0 w 480016"/>
                <a:gd name="connsiteY0" fmla="*/ 368740 h 349102"/>
                <a:gd name="connsiteX1" fmla="*/ 0 w 480016"/>
                <a:gd name="connsiteY1" fmla="*/ 368740 h 349102"/>
                <a:gd name="connsiteX2" fmla="*/ 490926 w 480016"/>
                <a:gd name="connsiteY2" fmla="*/ 368740 h 349102"/>
                <a:gd name="connsiteX3" fmla="*/ 490926 w 480016"/>
                <a:gd name="connsiteY3" fmla="*/ 0 h 349102"/>
                <a:gd name="connsiteX4" fmla="*/ 0 w 480016"/>
                <a:gd name="connsiteY4" fmla="*/ 0 h 349102"/>
                <a:gd name="connsiteX5" fmla="*/ 0 w 480016"/>
                <a:gd name="connsiteY5" fmla="*/ 368740 h 349102"/>
                <a:gd name="connsiteX6" fmla="*/ 0 w 480016"/>
                <a:gd name="connsiteY6" fmla="*/ 368740 h 349102"/>
                <a:gd name="connsiteX7" fmla="*/ 0 w 480016"/>
                <a:gd name="connsiteY7" fmla="*/ 368740 h 349102"/>
                <a:gd name="connsiteX8" fmla="*/ 0 w 480016"/>
                <a:gd name="connsiteY8" fmla="*/ 0 h 349102"/>
                <a:gd name="connsiteX9" fmla="*/ 0 w 480016"/>
                <a:gd name="connsiteY9" fmla="*/ 0 h 349102"/>
                <a:gd name="connsiteX10" fmla="*/ 0 w 480016"/>
                <a:gd name="connsiteY10" fmla="*/ 0 h 349102"/>
                <a:gd name="connsiteX11" fmla="*/ 0 w 480016"/>
                <a:gd name="connsiteY11" fmla="*/ 0 h 3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016" h="349102">
                  <a:moveTo>
                    <a:pt x="0" y="368740"/>
                  </a:moveTo>
                  <a:lnTo>
                    <a:pt x="0" y="368740"/>
                  </a:lnTo>
                  <a:lnTo>
                    <a:pt x="490926" y="368740"/>
                  </a:lnTo>
                  <a:lnTo>
                    <a:pt x="490926" y="0"/>
                  </a:lnTo>
                  <a:lnTo>
                    <a:pt x="0" y="0"/>
                  </a:lnTo>
                  <a:lnTo>
                    <a:pt x="0" y="368740"/>
                  </a:lnTo>
                  <a:lnTo>
                    <a:pt x="0" y="368740"/>
                  </a:lnTo>
                  <a:lnTo>
                    <a:pt x="0" y="368740"/>
                  </a:lnTo>
                  <a:close/>
                  <a:moveTo>
                    <a:pt x="0" y="0"/>
                  </a:moveTo>
                  <a:lnTo>
                    <a:pt x="0" y="0"/>
                  </a:lnTo>
                  <a:lnTo>
                    <a:pt x="0" y="0"/>
                  </a:lnTo>
                  <a:lnTo>
                    <a:pt x="0" y="0"/>
                  </a:lnTo>
                  <a:close/>
                </a:path>
              </a:pathLst>
            </a:custGeom>
            <a:solidFill>
              <a:schemeClr val="accent1"/>
            </a:solidFill>
            <a:ln w="21535" cap="flat">
              <a:noFill/>
              <a:prstDash val="solid"/>
              <a:miter/>
            </a:ln>
          </p:spPr>
          <p:txBody>
            <a:bodyPr rtlCol="0" anchor="ctr"/>
            <a:lstStyle/>
            <a:p>
              <a:pPr defTabSz="932563">
                <a:defRPr/>
              </a:pPr>
              <a:endParaRPr lang="en-US">
                <a:solidFill>
                  <a:srgbClr val="282828"/>
                </a:solidFill>
                <a:latin typeface="Segoe UI"/>
              </a:endParaRPr>
            </a:p>
          </p:txBody>
        </p:sp>
      </p:grpSp>
      <p:grpSp>
        <p:nvGrpSpPr>
          <p:cNvPr id="93" name="Group 10">
            <a:extLst>
              <a:ext uri="{FF2B5EF4-FFF2-40B4-BE49-F238E27FC236}">
                <a16:creationId xmlns:a16="http://schemas.microsoft.com/office/drawing/2014/main" id="{AA3F58F1-D44F-466D-99F3-E86DA066F821}"/>
              </a:ext>
            </a:extLst>
          </p:cNvPr>
          <p:cNvGrpSpPr>
            <a:grpSpLocks noChangeAspect="1"/>
          </p:cNvGrpSpPr>
          <p:nvPr/>
        </p:nvGrpSpPr>
        <p:grpSpPr bwMode="auto">
          <a:xfrm>
            <a:off x="9489595" y="3019484"/>
            <a:ext cx="823796" cy="850779"/>
            <a:chOff x="5978" y="1902"/>
            <a:chExt cx="519" cy="536"/>
          </a:xfrm>
        </p:grpSpPr>
        <p:sp>
          <p:nvSpPr>
            <p:cNvPr id="94" name="AutoShape 9">
              <a:extLst>
                <a:ext uri="{FF2B5EF4-FFF2-40B4-BE49-F238E27FC236}">
                  <a16:creationId xmlns:a16="http://schemas.microsoft.com/office/drawing/2014/main" id="{3F9C165D-154F-4104-8531-4BDFD6A6E260}"/>
                </a:ext>
              </a:extLst>
            </p:cNvPr>
            <p:cNvSpPr>
              <a:spLocks noChangeAspect="1" noChangeArrowheads="1" noTextEdit="1"/>
            </p:cNvSpPr>
            <p:nvPr/>
          </p:nvSpPr>
          <p:spPr bwMode="auto">
            <a:xfrm>
              <a:off x="5978" y="1902"/>
              <a:ext cx="519"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sp>
          <p:nvSpPr>
            <p:cNvPr id="95" name="Freeform 11">
              <a:extLst>
                <a:ext uri="{FF2B5EF4-FFF2-40B4-BE49-F238E27FC236}">
                  <a16:creationId xmlns:a16="http://schemas.microsoft.com/office/drawing/2014/main" id="{5988E325-BA99-46F8-A671-6096D65C5721}"/>
                </a:ext>
              </a:extLst>
            </p:cNvPr>
            <p:cNvSpPr>
              <a:spLocks/>
            </p:cNvSpPr>
            <p:nvPr/>
          </p:nvSpPr>
          <p:spPr bwMode="auto">
            <a:xfrm>
              <a:off x="5975" y="1899"/>
              <a:ext cx="285" cy="475"/>
            </a:xfrm>
            <a:custGeom>
              <a:avLst/>
              <a:gdLst>
                <a:gd name="T0" fmla="*/ 0 w 285"/>
                <a:gd name="T1" fmla="*/ 0 h 475"/>
                <a:gd name="T2" fmla="*/ 0 w 285"/>
                <a:gd name="T3" fmla="*/ 475 h 475"/>
                <a:gd name="T4" fmla="*/ 109 w 285"/>
                <a:gd name="T5" fmla="*/ 475 h 475"/>
                <a:gd name="T6" fmla="*/ 109 w 285"/>
                <a:gd name="T7" fmla="*/ 53 h 475"/>
                <a:gd name="T8" fmla="*/ 285 w 285"/>
                <a:gd name="T9" fmla="*/ 53 h 475"/>
                <a:gd name="T10" fmla="*/ 246 w 285"/>
                <a:gd name="T11" fmla="*/ 0 h 475"/>
                <a:gd name="T12" fmla="*/ 0 w 285"/>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285" h="475">
                  <a:moveTo>
                    <a:pt x="0" y="0"/>
                  </a:moveTo>
                  <a:lnTo>
                    <a:pt x="0" y="475"/>
                  </a:lnTo>
                  <a:lnTo>
                    <a:pt x="109" y="475"/>
                  </a:lnTo>
                  <a:lnTo>
                    <a:pt x="109" y="53"/>
                  </a:lnTo>
                  <a:lnTo>
                    <a:pt x="285" y="53"/>
                  </a:lnTo>
                  <a:lnTo>
                    <a:pt x="246"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sp>
          <p:nvSpPr>
            <p:cNvPr id="96" name="Freeform 12">
              <a:extLst>
                <a:ext uri="{FF2B5EF4-FFF2-40B4-BE49-F238E27FC236}">
                  <a16:creationId xmlns:a16="http://schemas.microsoft.com/office/drawing/2014/main" id="{2CFDE163-08ED-41F3-BD3F-E9EA59AA66C6}"/>
                </a:ext>
              </a:extLst>
            </p:cNvPr>
            <p:cNvSpPr>
              <a:spLocks noEditPoints="1"/>
            </p:cNvSpPr>
            <p:nvPr/>
          </p:nvSpPr>
          <p:spPr bwMode="auto">
            <a:xfrm>
              <a:off x="6126" y="1997"/>
              <a:ext cx="374" cy="438"/>
            </a:xfrm>
            <a:custGeom>
              <a:avLst/>
              <a:gdLst>
                <a:gd name="T0" fmla="*/ 44 w 374"/>
                <a:gd name="T1" fmla="*/ 349 h 438"/>
                <a:gd name="T2" fmla="*/ 329 w 374"/>
                <a:gd name="T3" fmla="*/ 349 h 438"/>
                <a:gd name="T4" fmla="*/ 329 w 374"/>
                <a:gd name="T5" fmla="*/ 394 h 438"/>
                <a:gd name="T6" fmla="*/ 44 w 374"/>
                <a:gd name="T7" fmla="*/ 394 h 438"/>
                <a:gd name="T8" fmla="*/ 44 w 374"/>
                <a:gd name="T9" fmla="*/ 349 h 438"/>
                <a:gd name="T10" fmla="*/ 44 w 374"/>
                <a:gd name="T11" fmla="*/ 262 h 438"/>
                <a:gd name="T12" fmla="*/ 329 w 374"/>
                <a:gd name="T13" fmla="*/ 262 h 438"/>
                <a:gd name="T14" fmla="*/ 329 w 374"/>
                <a:gd name="T15" fmla="*/ 307 h 438"/>
                <a:gd name="T16" fmla="*/ 44 w 374"/>
                <a:gd name="T17" fmla="*/ 307 h 438"/>
                <a:gd name="T18" fmla="*/ 44 w 374"/>
                <a:gd name="T19" fmla="*/ 262 h 438"/>
                <a:gd name="T20" fmla="*/ 44 w 374"/>
                <a:gd name="T21" fmla="*/ 176 h 438"/>
                <a:gd name="T22" fmla="*/ 329 w 374"/>
                <a:gd name="T23" fmla="*/ 176 h 438"/>
                <a:gd name="T24" fmla="*/ 329 w 374"/>
                <a:gd name="T25" fmla="*/ 220 h 438"/>
                <a:gd name="T26" fmla="*/ 44 w 374"/>
                <a:gd name="T27" fmla="*/ 220 h 438"/>
                <a:gd name="T28" fmla="*/ 44 w 374"/>
                <a:gd name="T29" fmla="*/ 176 h 438"/>
                <a:gd name="T30" fmla="*/ 44 w 374"/>
                <a:gd name="T31" fmla="*/ 86 h 438"/>
                <a:gd name="T32" fmla="*/ 153 w 374"/>
                <a:gd name="T33" fmla="*/ 86 h 438"/>
                <a:gd name="T34" fmla="*/ 153 w 374"/>
                <a:gd name="T35" fmla="*/ 131 h 438"/>
                <a:gd name="T36" fmla="*/ 44 w 374"/>
                <a:gd name="T37" fmla="*/ 131 h 438"/>
                <a:gd name="T38" fmla="*/ 44 w 374"/>
                <a:gd name="T39" fmla="*/ 86 h 438"/>
                <a:gd name="T40" fmla="*/ 153 w 374"/>
                <a:gd name="T41" fmla="*/ 0 h 438"/>
                <a:gd name="T42" fmla="*/ 0 w 374"/>
                <a:gd name="T43" fmla="*/ 0 h 438"/>
                <a:gd name="T44" fmla="*/ 0 w 374"/>
                <a:gd name="T45" fmla="*/ 438 h 438"/>
                <a:gd name="T46" fmla="*/ 371 w 374"/>
                <a:gd name="T47" fmla="*/ 438 h 438"/>
                <a:gd name="T48" fmla="*/ 374 w 374"/>
                <a:gd name="T49" fmla="*/ 25 h 438"/>
                <a:gd name="T50" fmla="*/ 349 w 374"/>
                <a:gd name="T51" fmla="*/ 0 h 438"/>
                <a:gd name="T52" fmla="*/ 153 w 374"/>
                <a:gd name="T53"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 h="438">
                  <a:moveTo>
                    <a:pt x="44" y="349"/>
                  </a:moveTo>
                  <a:lnTo>
                    <a:pt x="329" y="349"/>
                  </a:lnTo>
                  <a:lnTo>
                    <a:pt x="329" y="394"/>
                  </a:lnTo>
                  <a:lnTo>
                    <a:pt x="44" y="394"/>
                  </a:lnTo>
                  <a:lnTo>
                    <a:pt x="44" y="349"/>
                  </a:lnTo>
                  <a:close/>
                  <a:moveTo>
                    <a:pt x="44" y="262"/>
                  </a:moveTo>
                  <a:lnTo>
                    <a:pt x="329" y="262"/>
                  </a:lnTo>
                  <a:lnTo>
                    <a:pt x="329" y="307"/>
                  </a:lnTo>
                  <a:lnTo>
                    <a:pt x="44" y="307"/>
                  </a:lnTo>
                  <a:lnTo>
                    <a:pt x="44" y="262"/>
                  </a:lnTo>
                  <a:close/>
                  <a:moveTo>
                    <a:pt x="44" y="176"/>
                  </a:moveTo>
                  <a:lnTo>
                    <a:pt x="329" y="176"/>
                  </a:lnTo>
                  <a:lnTo>
                    <a:pt x="329" y="220"/>
                  </a:lnTo>
                  <a:lnTo>
                    <a:pt x="44" y="220"/>
                  </a:lnTo>
                  <a:lnTo>
                    <a:pt x="44" y="176"/>
                  </a:lnTo>
                  <a:close/>
                  <a:moveTo>
                    <a:pt x="44" y="86"/>
                  </a:moveTo>
                  <a:lnTo>
                    <a:pt x="153" y="86"/>
                  </a:lnTo>
                  <a:lnTo>
                    <a:pt x="153" y="131"/>
                  </a:lnTo>
                  <a:lnTo>
                    <a:pt x="44" y="131"/>
                  </a:lnTo>
                  <a:lnTo>
                    <a:pt x="44" y="86"/>
                  </a:lnTo>
                  <a:close/>
                  <a:moveTo>
                    <a:pt x="153" y="0"/>
                  </a:moveTo>
                  <a:lnTo>
                    <a:pt x="0" y="0"/>
                  </a:lnTo>
                  <a:lnTo>
                    <a:pt x="0" y="438"/>
                  </a:lnTo>
                  <a:lnTo>
                    <a:pt x="371" y="438"/>
                  </a:lnTo>
                  <a:lnTo>
                    <a:pt x="374" y="25"/>
                  </a:lnTo>
                  <a:lnTo>
                    <a:pt x="349" y="0"/>
                  </a:lnTo>
                  <a:lnTo>
                    <a:pt x="15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333333"/>
                </a:solidFill>
                <a:latin typeface="Segoe Pro Display"/>
              </a:endParaRPr>
            </a:p>
          </p:txBody>
        </p:sp>
      </p:grpSp>
    </p:spTree>
    <p:extLst>
      <p:ext uri="{BB962C8B-B14F-4D97-AF65-F5344CB8AC3E}">
        <p14:creationId xmlns:p14="http://schemas.microsoft.com/office/powerpoint/2010/main" val="83276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580C7323-25A6-4435-8603-BFA16BACB97A}"/>
              </a:ext>
            </a:extLst>
          </p:cNvPr>
          <p:cNvGrpSpPr/>
          <p:nvPr/>
        </p:nvGrpSpPr>
        <p:grpSpPr>
          <a:xfrm flipH="1">
            <a:off x="6004670" y="5901503"/>
            <a:ext cx="2854497" cy="333139"/>
            <a:chOff x="3355655" y="5890375"/>
            <a:chExt cx="2854902" cy="333186"/>
          </a:xfrm>
        </p:grpSpPr>
        <p:cxnSp>
          <p:nvCxnSpPr>
            <p:cNvPr id="75" name="Straight Arrow Connector 74">
              <a:extLst>
                <a:ext uri="{FF2B5EF4-FFF2-40B4-BE49-F238E27FC236}">
                  <a16:creationId xmlns:a16="http://schemas.microsoft.com/office/drawing/2014/main" id="{926C1EA0-E552-4F83-95A0-BD27D8968801}"/>
                </a:ext>
              </a:extLst>
            </p:cNvPr>
            <p:cNvCxnSpPr>
              <a:cxnSpLocks/>
            </p:cNvCxnSpPr>
            <p:nvPr/>
          </p:nvCxnSpPr>
          <p:spPr>
            <a:xfrm flipH="1">
              <a:off x="3355655" y="6223559"/>
              <a:ext cx="2854902" cy="2"/>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73BAC35-285B-449F-B5DA-27994AC096FA}"/>
                </a:ext>
              </a:extLst>
            </p:cNvPr>
            <p:cNvCxnSpPr>
              <a:cxnSpLocks/>
            </p:cNvCxnSpPr>
            <p:nvPr/>
          </p:nvCxnSpPr>
          <p:spPr>
            <a:xfrm flipH="1">
              <a:off x="3355655" y="5890375"/>
              <a:ext cx="267938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C975A90A-A229-44A3-91E7-369960E33736}"/>
              </a:ext>
            </a:extLst>
          </p:cNvPr>
          <p:cNvSpPr/>
          <p:nvPr/>
        </p:nvSpPr>
        <p:spPr>
          <a:xfrm>
            <a:off x="4855804" y="5215569"/>
            <a:ext cx="2501330" cy="264935"/>
          </a:xfrm>
          <a:prstGeom prst="rect">
            <a:avLst/>
          </a:prstGeom>
        </p:spPr>
        <p:txBody>
          <a:bodyPr wrap="square" anchor="ctr" anchorCtr="0">
            <a:spAutoFit/>
          </a:bodyPr>
          <a:lstStyle/>
          <a:p>
            <a:pPr algn="ctr" defTabSz="914016">
              <a:spcAft>
                <a:spcPts val="1200"/>
              </a:spcAft>
            </a:pPr>
            <a:r>
              <a:rPr lang="en-US" sz="1100">
                <a:gradFill>
                  <a:gsLst>
                    <a:gs pos="47000">
                      <a:srgbClr val="282828"/>
                    </a:gs>
                    <a:gs pos="100000">
                      <a:srgbClr val="282828"/>
                    </a:gs>
                  </a:gsLst>
                  <a:lin ang="0" scaled="1"/>
                </a:gradFill>
                <a:latin typeface="Segoe UI Semibold"/>
                <a:cs typeface="Segoe UI Semibold"/>
              </a:rPr>
              <a:t>Threat intelligence</a:t>
            </a:r>
          </a:p>
        </p:txBody>
      </p:sp>
      <p:cxnSp>
        <p:nvCxnSpPr>
          <p:cNvPr id="7" name="Straight Connector 6">
            <a:extLst>
              <a:ext uri="{FF2B5EF4-FFF2-40B4-BE49-F238E27FC236}">
                <a16:creationId xmlns:a16="http://schemas.microsoft.com/office/drawing/2014/main" id="{DBE6B8AD-FB1F-4007-81ED-A84FA0BC569C}"/>
              </a:ext>
            </a:extLst>
          </p:cNvPr>
          <p:cNvCxnSpPr>
            <a:cxnSpLocks/>
          </p:cNvCxnSpPr>
          <p:nvPr/>
        </p:nvCxnSpPr>
        <p:spPr>
          <a:xfrm>
            <a:off x="6106466" y="2524404"/>
            <a:ext cx="0" cy="2353005"/>
          </a:xfrm>
          <a:prstGeom prst="line">
            <a:avLst/>
          </a:prstGeom>
          <a:ln w="190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7AE26FD2-76FE-46AD-BEF7-02BD29A7C315}"/>
              </a:ext>
            </a:extLst>
          </p:cNvPr>
          <p:cNvSpPr/>
          <p:nvPr/>
        </p:nvSpPr>
        <p:spPr>
          <a:xfrm>
            <a:off x="5025039" y="1946114"/>
            <a:ext cx="2162859" cy="264935"/>
          </a:xfrm>
          <a:prstGeom prst="rect">
            <a:avLst/>
          </a:prstGeom>
        </p:spPr>
        <p:txBody>
          <a:bodyPr wrap="square" anchor="ctr" anchorCtr="0">
            <a:spAutoFit/>
          </a:bodyPr>
          <a:lstStyle/>
          <a:p>
            <a:pPr algn="ctr" defTabSz="914016">
              <a:spcAft>
                <a:spcPts val="1200"/>
              </a:spcAft>
            </a:pPr>
            <a:r>
              <a:rPr lang="en-US" sz="1100">
                <a:gradFill>
                  <a:gsLst>
                    <a:gs pos="47000">
                      <a:srgbClr val="282828"/>
                    </a:gs>
                    <a:gs pos="100000">
                      <a:srgbClr val="282828"/>
                    </a:gs>
                  </a:gsLst>
                  <a:lin ang="0" scaled="1"/>
                </a:gradFill>
                <a:latin typeface="Segoe UI Semibold"/>
                <a:cs typeface="Segoe UI Semibold"/>
              </a:rPr>
              <a:t>Organization policy</a:t>
            </a:r>
          </a:p>
        </p:txBody>
      </p:sp>
      <p:cxnSp>
        <p:nvCxnSpPr>
          <p:cNvPr id="146" name="Straight Connector 145">
            <a:extLst>
              <a:ext uri="{FF2B5EF4-FFF2-40B4-BE49-F238E27FC236}">
                <a16:creationId xmlns:a16="http://schemas.microsoft.com/office/drawing/2014/main" id="{38B79E7D-BBEF-4B4C-B8F0-C2278DA1FB17}"/>
              </a:ext>
            </a:extLst>
          </p:cNvPr>
          <p:cNvCxnSpPr>
            <a:cxnSpLocks/>
          </p:cNvCxnSpPr>
          <p:nvPr/>
        </p:nvCxnSpPr>
        <p:spPr>
          <a:xfrm>
            <a:off x="7492266" y="1482956"/>
            <a:ext cx="0" cy="369482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DF2A49-36CE-480D-86BF-4CF09C8132AF}"/>
              </a:ext>
            </a:extLst>
          </p:cNvPr>
          <p:cNvCxnSpPr>
            <a:cxnSpLocks/>
          </p:cNvCxnSpPr>
          <p:nvPr/>
        </p:nvCxnSpPr>
        <p:spPr>
          <a:xfrm flipH="1">
            <a:off x="6954682" y="3657919"/>
            <a:ext cx="53486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FFCA60F4-24A6-45BA-84F1-246FD2DB6DCC}"/>
              </a:ext>
            </a:extLst>
          </p:cNvPr>
          <p:cNvGrpSpPr/>
          <p:nvPr/>
        </p:nvGrpSpPr>
        <p:grpSpPr>
          <a:xfrm>
            <a:off x="2117333" y="4732419"/>
            <a:ext cx="880995" cy="880995"/>
            <a:chOff x="3532169" y="4490816"/>
            <a:chExt cx="1002445" cy="1002445"/>
          </a:xfrm>
        </p:grpSpPr>
        <p:sp>
          <p:nvSpPr>
            <p:cNvPr id="95" name="Oval 94">
              <a:extLst>
                <a:ext uri="{FF2B5EF4-FFF2-40B4-BE49-F238E27FC236}">
                  <a16:creationId xmlns:a16="http://schemas.microsoft.com/office/drawing/2014/main" id="{6E6565B2-F99A-4129-BAF1-8BB14F14DBC5}"/>
                </a:ext>
              </a:extLst>
            </p:cNvPr>
            <p:cNvSpPr/>
            <p:nvPr/>
          </p:nvSpPr>
          <p:spPr bwMode="auto">
            <a:xfrm>
              <a:off x="3532169" y="4490816"/>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97" name="Group 96">
              <a:extLst>
                <a:ext uri="{FF2B5EF4-FFF2-40B4-BE49-F238E27FC236}">
                  <a16:creationId xmlns:a16="http://schemas.microsoft.com/office/drawing/2014/main" id="{AB0184CD-D8DF-4EF1-A23B-3CFD89A49945}"/>
                </a:ext>
              </a:extLst>
            </p:cNvPr>
            <p:cNvGrpSpPr/>
            <p:nvPr/>
          </p:nvGrpSpPr>
          <p:grpSpPr>
            <a:xfrm>
              <a:off x="3771744" y="4746658"/>
              <a:ext cx="515362" cy="437280"/>
              <a:chOff x="1350170" y="3241579"/>
              <a:chExt cx="493032" cy="418332"/>
            </a:xfrm>
          </p:grpSpPr>
          <p:sp>
            <p:nvSpPr>
              <p:cNvPr id="103" name="Freeform 17">
                <a:extLst>
                  <a:ext uri="{FF2B5EF4-FFF2-40B4-BE49-F238E27FC236}">
                    <a16:creationId xmlns:a16="http://schemas.microsoft.com/office/drawing/2014/main" id="{A141134B-9C5C-4CAA-9C2A-0700CA0B2648}"/>
                  </a:ext>
                </a:extLst>
              </p:cNvPr>
              <p:cNvSpPr>
                <a:spLocks noEditPoints="1"/>
              </p:cNvSpPr>
              <p:nvPr/>
            </p:nvSpPr>
            <p:spPr bwMode="auto">
              <a:xfrm>
                <a:off x="1673255" y="3241579"/>
                <a:ext cx="169947" cy="298809"/>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sp>
            <p:nvSpPr>
              <p:cNvPr id="104" name="Freeform 18">
                <a:extLst>
                  <a:ext uri="{FF2B5EF4-FFF2-40B4-BE49-F238E27FC236}">
                    <a16:creationId xmlns:a16="http://schemas.microsoft.com/office/drawing/2014/main" id="{CB232CC4-3400-46FF-AF80-0E3240486B63}"/>
                  </a:ext>
                </a:extLst>
              </p:cNvPr>
              <p:cNvSpPr>
                <a:spLocks noEditPoints="1"/>
              </p:cNvSpPr>
              <p:nvPr/>
            </p:nvSpPr>
            <p:spPr bwMode="auto">
              <a:xfrm>
                <a:off x="1350170" y="3351765"/>
                <a:ext cx="433271" cy="308146"/>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7540" tIns="53771" rIns="107540" bIns="53771" numCol="1" anchor="t" anchorCtr="0" compatLnSpc="1">
                <a:prstTxWarp prst="textNoShape">
                  <a:avLst/>
                </a:prstTxWarp>
              </a:bodyPr>
              <a:lstStyle/>
              <a:p>
                <a:pPr defTabSz="914016">
                  <a:defRPr/>
                </a:pPr>
                <a:endParaRPr lang="en-US" sz="1567">
                  <a:solidFill>
                    <a:srgbClr val="3C3C41"/>
                  </a:solidFill>
                  <a:latin typeface="Segoe UI"/>
                </a:endParaRPr>
              </a:p>
            </p:txBody>
          </p:sp>
        </p:grpSp>
      </p:grpSp>
      <p:grpSp>
        <p:nvGrpSpPr>
          <p:cNvPr id="124" name="Group 123">
            <a:extLst>
              <a:ext uri="{FF2B5EF4-FFF2-40B4-BE49-F238E27FC236}">
                <a16:creationId xmlns:a16="http://schemas.microsoft.com/office/drawing/2014/main" id="{EFC465B3-450D-4470-9876-042EBCE14225}"/>
              </a:ext>
            </a:extLst>
          </p:cNvPr>
          <p:cNvGrpSpPr/>
          <p:nvPr/>
        </p:nvGrpSpPr>
        <p:grpSpPr>
          <a:xfrm>
            <a:off x="2117333" y="1788401"/>
            <a:ext cx="880995" cy="880995"/>
            <a:chOff x="3532169" y="1564391"/>
            <a:chExt cx="1002445" cy="1002445"/>
          </a:xfrm>
        </p:grpSpPr>
        <p:sp>
          <p:nvSpPr>
            <p:cNvPr id="125" name="Oval 124">
              <a:extLst>
                <a:ext uri="{FF2B5EF4-FFF2-40B4-BE49-F238E27FC236}">
                  <a16:creationId xmlns:a16="http://schemas.microsoft.com/office/drawing/2014/main" id="{ACFE9C85-6D86-4E64-8B9C-8F59A1D5B360}"/>
                </a:ext>
              </a:extLst>
            </p:cNvPr>
            <p:cNvSpPr/>
            <p:nvPr/>
          </p:nvSpPr>
          <p:spPr bwMode="auto">
            <a:xfrm>
              <a:off x="3532169" y="1564391"/>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126" name="Freeform 11">
              <a:extLst>
                <a:ext uri="{FF2B5EF4-FFF2-40B4-BE49-F238E27FC236}">
                  <a16:creationId xmlns:a16="http://schemas.microsoft.com/office/drawing/2014/main" id="{BB87FB12-C642-4E2F-8377-70FDFF7D567B}"/>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grpSp>
        <p:nvGrpSpPr>
          <p:cNvPr id="127" name="Group 126">
            <a:extLst>
              <a:ext uri="{FF2B5EF4-FFF2-40B4-BE49-F238E27FC236}">
                <a16:creationId xmlns:a16="http://schemas.microsoft.com/office/drawing/2014/main" id="{69DE66D6-E90E-4FE1-B353-471B180D195E}"/>
              </a:ext>
            </a:extLst>
          </p:cNvPr>
          <p:cNvGrpSpPr/>
          <p:nvPr/>
        </p:nvGrpSpPr>
        <p:grpSpPr>
          <a:xfrm>
            <a:off x="9214608" y="3996415"/>
            <a:ext cx="880995" cy="880995"/>
            <a:chOff x="8046234" y="3992399"/>
            <a:chExt cx="1002445" cy="1002445"/>
          </a:xfrm>
        </p:grpSpPr>
        <p:sp>
          <p:nvSpPr>
            <p:cNvPr id="128" name="Oval 127">
              <a:extLst>
                <a:ext uri="{FF2B5EF4-FFF2-40B4-BE49-F238E27FC236}">
                  <a16:creationId xmlns:a16="http://schemas.microsoft.com/office/drawing/2014/main" id="{C6F0DB12-DB7E-4DBB-A506-2894110C3293}"/>
                </a:ext>
              </a:extLst>
            </p:cNvPr>
            <p:cNvSpPr/>
            <p:nvPr/>
          </p:nvSpPr>
          <p:spPr bwMode="auto">
            <a:xfrm>
              <a:off x="8046234" y="3992399"/>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29" name="Group 4">
              <a:extLst>
                <a:ext uri="{FF2B5EF4-FFF2-40B4-BE49-F238E27FC236}">
                  <a16:creationId xmlns:a16="http://schemas.microsoft.com/office/drawing/2014/main" id="{808D70AB-22CE-4CF5-BA89-5BBB43D87D68}"/>
                </a:ext>
              </a:extLst>
            </p:cNvPr>
            <p:cNvGrpSpPr>
              <a:grpSpLocks noChangeAspect="1"/>
            </p:cNvGrpSpPr>
            <p:nvPr/>
          </p:nvGrpSpPr>
          <p:grpSpPr bwMode="auto">
            <a:xfrm>
              <a:off x="8339596" y="4264590"/>
              <a:ext cx="415720" cy="458102"/>
              <a:chOff x="5580" y="2084"/>
              <a:chExt cx="206" cy="227"/>
            </a:xfrm>
            <a:solidFill>
              <a:schemeClr val="accent1"/>
            </a:solidFill>
          </p:grpSpPr>
          <p:sp>
            <p:nvSpPr>
              <p:cNvPr id="130" name="Freeform 5">
                <a:extLst>
                  <a:ext uri="{FF2B5EF4-FFF2-40B4-BE49-F238E27FC236}">
                    <a16:creationId xmlns:a16="http://schemas.microsoft.com/office/drawing/2014/main" id="{4F7E0433-D01F-4658-B393-B7B6716AAF1D}"/>
                  </a:ext>
                </a:extLst>
              </p:cNvPr>
              <p:cNvSpPr>
                <a:spLocks/>
              </p:cNvSpPr>
              <p:nvPr/>
            </p:nvSpPr>
            <p:spPr bwMode="auto">
              <a:xfrm>
                <a:off x="5580" y="225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31" name="Freeform 6">
                <a:extLst>
                  <a:ext uri="{FF2B5EF4-FFF2-40B4-BE49-F238E27FC236}">
                    <a16:creationId xmlns:a16="http://schemas.microsoft.com/office/drawing/2014/main" id="{EBA08778-CAC4-4788-B673-D0D7F27BB361}"/>
                  </a:ext>
                </a:extLst>
              </p:cNvPr>
              <p:cNvSpPr>
                <a:spLocks/>
              </p:cNvSpPr>
              <p:nvPr/>
            </p:nvSpPr>
            <p:spPr bwMode="auto">
              <a:xfrm>
                <a:off x="5580" y="214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32" name="Freeform 7">
                <a:extLst>
                  <a:ext uri="{FF2B5EF4-FFF2-40B4-BE49-F238E27FC236}">
                    <a16:creationId xmlns:a16="http://schemas.microsoft.com/office/drawing/2014/main" id="{8CC77FFA-B030-418A-A356-B557F1BE845C}"/>
                  </a:ext>
                </a:extLst>
              </p:cNvPr>
              <p:cNvSpPr>
                <a:spLocks/>
              </p:cNvSpPr>
              <p:nvPr/>
            </p:nvSpPr>
            <p:spPr bwMode="auto">
              <a:xfrm>
                <a:off x="5580" y="208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33" name="Freeform 8">
                <a:extLst>
                  <a:ext uri="{FF2B5EF4-FFF2-40B4-BE49-F238E27FC236}">
                    <a16:creationId xmlns:a16="http://schemas.microsoft.com/office/drawing/2014/main" id="{1A1A721B-8258-4FDF-9E5C-D01B5FAC07AF}"/>
                  </a:ext>
                </a:extLst>
              </p:cNvPr>
              <p:cNvSpPr>
                <a:spLocks/>
              </p:cNvSpPr>
              <p:nvPr/>
            </p:nvSpPr>
            <p:spPr bwMode="auto">
              <a:xfrm>
                <a:off x="5580" y="219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grpSp>
      <p:sp>
        <p:nvSpPr>
          <p:cNvPr id="135" name="Oval 134">
            <a:extLst>
              <a:ext uri="{FF2B5EF4-FFF2-40B4-BE49-F238E27FC236}">
                <a16:creationId xmlns:a16="http://schemas.microsoft.com/office/drawing/2014/main" id="{AB12647B-ED41-4E17-B7AF-7A8159494779}"/>
              </a:ext>
            </a:extLst>
          </p:cNvPr>
          <p:cNvSpPr/>
          <p:nvPr/>
        </p:nvSpPr>
        <p:spPr bwMode="auto">
          <a:xfrm>
            <a:off x="9214608" y="5468423"/>
            <a:ext cx="880995" cy="88099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sp>
        <p:nvSpPr>
          <p:cNvPr id="137" name="Rectangle 136">
            <a:extLst>
              <a:ext uri="{FF2B5EF4-FFF2-40B4-BE49-F238E27FC236}">
                <a16:creationId xmlns:a16="http://schemas.microsoft.com/office/drawing/2014/main" id="{A3C2505C-94AF-454A-BC83-40BB34F9401E}"/>
              </a:ext>
            </a:extLst>
          </p:cNvPr>
          <p:cNvSpPr/>
          <p:nvPr/>
        </p:nvSpPr>
        <p:spPr>
          <a:xfrm>
            <a:off x="1038155" y="2075053"/>
            <a:ext cx="957042" cy="311985"/>
          </a:xfrm>
          <a:prstGeom prst="rect">
            <a:avLst/>
          </a:prstGeom>
        </p:spPr>
        <p:txBody>
          <a:bodyPr wrap="none">
            <a:spAutoFit/>
          </a:bodyPr>
          <a:lstStyle/>
          <a:p>
            <a:pPr algn="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Identities</a:t>
            </a:r>
          </a:p>
        </p:txBody>
      </p:sp>
      <p:sp>
        <p:nvSpPr>
          <p:cNvPr id="138" name="Rectangle 137">
            <a:extLst>
              <a:ext uri="{FF2B5EF4-FFF2-40B4-BE49-F238E27FC236}">
                <a16:creationId xmlns:a16="http://schemas.microsoft.com/office/drawing/2014/main" id="{2BF8613E-ED97-4BCB-9E15-EAB1BF0767A8}"/>
              </a:ext>
            </a:extLst>
          </p:cNvPr>
          <p:cNvSpPr/>
          <p:nvPr/>
        </p:nvSpPr>
        <p:spPr>
          <a:xfrm>
            <a:off x="572811" y="4953996"/>
            <a:ext cx="1406152" cy="531737"/>
          </a:xfrm>
          <a:prstGeom prst="rect">
            <a:avLst/>
          </a:prstGeom>
        </p:spPr>
        <p:txBody>
          <a:bodyPr wrap="square">
            <a:spAutoFit/>
          </a:bodyPr>
          <a:lstStyle/>
          <a:p>
            <a:pPr algn="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Devices/ Endpoints</a:t>
            </a:r>
          </a:p>
        </p:txBody>
      </p:sp>
      <p:sp>
        <p:nvSpPr>
          <p:cNvPr id="140" name="Rectangle 139">
            <a:extLst>
              <a:ext uri="{FF2B5EF4-FFF2-40B4-BE49-F238E27FC236}">
                <a16:creationId xmlns:a16="http://schemas.microsoft.com/office/drawing/2014/main" id="{ED0C027E-3541-4389-9609-D866D3E0C9C9}"/>
              </a:ext>
            </a:extLst>
          </p:cNvPr>
          <p:cNvSpPr/>
          <p:nvPr/>
        </p:nvSpPr>
        <p:spPr>
          <a:xfrm>
            <a:off x="10190431" y="4283068"/>
            <a:ext cx="1287532" cy="307777"/>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Infrastructure</a:t>
            </a:r>
          </a:p>
        </p:txBody>
      </p:sp>
      <p:sp>
        <p:nvSpPr>
          <p:cNvPr id="141" name="Rectangle 140">
            <a:extLst>
              <a:ext uri="{FF2B5EF4-FFF2-40B4-BE49-F238E27FC236}">
                <a16:creationId xmlns:a16="http://schemas.microsoft.com/office/drawing/2014/main" id="{529FF325-A3CD-4F71-9A6B-5F3355CC488A}"/>
              </a:ext>
            </a:extLst>
          </p:cNvPr>
          <p:cNvSpPr/>
          <p:nvPr/>
        </p:nvSpPr>
        <p:spPr>
          <a:xfrm>
            <a:off x="10190434" y="5755076"/>
            <a:ext cx="898645" cy="311985"/>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Network</a:t>
            </a:r>
          </a:p>
        </p:txBody>
      </p:sp>
      <p:cxnSp>
        <p:nvCxnSpPr>
          <p:cNvPr id="152" name="Straight Connector 151">
            <a:extLst>
              <a:ext uri="{FF2B5EF4-FFF2-40B4-BE49-F238E27FC236}">
                <a16:creationId xmlns:a16="http://schemas.microsoft.com/office/drawing/2014/main" id="{FF7D240A-D272-4D42-8EB7-77D438B64BDC}"/>
              </a:ext>
            </a:extLst>
          </p:cNvPr>
          <p:cNvCxnSpPr>
            <a:cxnSpLocks/>
          </p:cNvCxnSpPr>
          <p:nvPr/>
        </p:nvCxnSpPr>
        <p:spPr>
          <a:xfrm flipH="1">
            <a:off x="7491884" y="5177334"/>
            <a:ext cx="1733179"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6D503F-B0FE-471E-ABFF-E3BEDAF6B698}"/>
              </a:ext>
            </a:extLst>
          </p:cNvPr>
          <p:cNvCxnSpPr>
            <a:cxnSpLocks/>
          </p:cNvCxnSpPr>
          <p:nvPr/>
        </p:nvCxnSpPr>
        <p:spPr>
          <a:xfrm flipH="1" flipV="1">
            <a:off x="2998327" y="2228899"/>
            <a:ext cx="1059134" cy="6593"/>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D5F85F6-6B41-45ED-8E9F-ECA4B957AA45}"/>
              </a:ext>
            </a:extLst>
          </p:cNvPr>
          <p:cNvCxnSpPr>
            <a:cxnSpLocks/>
          </p:cNvCxnSpPr>
          <p:nvPr/>
        </p:nvCxnSpPr>
        <p:spPr>
          <a:xfrm>
            <a:off x="4057459" y="2237797"/>
            <a:ext cx="0" cy="1443654"/>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EF339B8-2BCC-487B-9B2C-7AFCB9FE84A5}"/>
              </a:ext>
            </a:extLst>
          </p:cNvPr>
          <p:cNvSpPr txBox="1"/>
          <p:nvPr/>
        </p:nvSpPr>
        <p:spPr>
          <a:xfrm>
            <a:off x="7860578" y="4877409"/>
            <a:ext cx="981382" cy="606148"/>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Threat </a:t>
            </a:r>
            <a:br>
              <a:rPr lang="en-US" sz="1100">
                <a:gradFill>
                  <a:gsLst>
                    <a:gs pos="47000">
                      <a:srgbClr val="282828"/>
                    </a:gs>
                    <a:gs pos="100000">
                      <a:srgbClr val="282828"/>
                    </a:gs>
                  </a:gsLst>
                  <a:lin ang="0" scaled="1"/>
                </a:gradFill>
                <a:latin typeface="Segoe UI Semibold"/>
                <a:cs typeface="Segoe UI Semibold"/>
              </a:rPr>
            </a:br>
            <a:r>
              <a:rPr lang="en-US" sz="1100">
                <a:gradFill>
                  <a:gsLst>
                    <a:gs pos="47000">
                      <a:srgbClr val="282828"/>
                    </a:gs>
                    <a:gs pos="100000">
                      <a:srgbClr val="282828"/>
                    </a:gs>
                  </a:gsLst>
                  <a:lin ang="0" scaled="1"/>
                </a:gradFill>
                <a:latin typeface="Segoe UI Semibold"/>
                <a:cs typeface="Segoe UI Semibold"/>
              </a:rPr>
              <a:t>protection</a:t>
            </a:r>
          </a:p>
        </p:txBody>
      </p:sp>
      <p:sp>
        <p:nvSpPr>
          <p:cNvPr id="69" name="TextBox 68">
            <a:extLst>
              <a:ext uri="{FF2B5EF4-FFF2-40B4-BE49-F238E27FC236}">
                <a16:creationId xmlns:a16="http://schemas.microsoft.com/office/drawing/2014/main" id="{BCA70507-56E5-455F-B881-13BEF547B3BF}"/>
              </a:ext>
            </a:extLst>
          </p:cNvPr>
          <p:cNvSpPr txBox="1"/>
          <p:nvPr/>
        </p:nvSpPr>
        <p:spPr>
          <a:xfrm>
            <a:off x="3419096" y="2382743"/>
            <a:ext cx="1260672" cy="495380"/>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Multi-factor authentication</a:t>
            </a:r>
          </a:p>
        </p:txBody>
      </p:sp>
      <p:sp>
        <p:nvSpPr>
          <p:cNvPr id="71" name="TextBox 70">
            <a:extLst>
              <a:ext uri="{FF2B5EF4-FFF2-40B4-BE49-F238E27FC236}">
                <a16:creationId xmlns:a16="http://schemas.microsoft.com/office/drawing/2014/main" id="{D35F4CE5-483C-48CE-B4C2-30C50102B069}"/>
              </a:ext>
            </a:extLst>
          </p:cNvPr>
          <p:cNvSpPr txBox="1"/>
          <p:nvPr/>
        </p:nvSpPr>
        <p:spPr>
          <a:xfrm>
            <a:off x="3419096" y="2999264"/>
            <a:ext cx="1260672" cy="336985"/>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User/session risk</a:t>
            </a:r>
          </a:p>
        </p:txBody>
      </p:sp>
      <p:cxnSp>
        <p:nvCxnSpPr>
          <p:cNvPr id="72" name="Straight Connector 71">
            <a:extLst>
              <a:ext uri="{FF2B5EF4-FFF2-40B4-BE49-F238E27FC236}">
                <a16:creationId xmlns:a16="http://schemas.microsoft.com/office/drawing/2014/main" id="{68B0177D-7058-48F5-A646-8F8ABD3F0AA2}"/>
              </a:ext>
            </a:extLst>
          </p:cNvPr>
          <p:cNvCxnSpPr>
            <a:cxnSpLocks/>
          </p:cNvCxnSpPr>
          <p:nvPr/>
        </p:nvCxnSpPr>
        <p:spPr>
          <a:xfrm flipH="1">
            <a:off x="7500372" y="2974226"/>
            <a:ext cx="171423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C2DA253-F10D-4E1C-9823-C2203BB1F739}"/>
              </a:ext>
            </a:extLst>
          </p:cNvPr>
          <p:cNvCxnSpPr>
            <a:cxnSpLocks/>
          </p:cNvCxnSpPr>
          <p:nvPr/>
        </p:nvCxnSpPr>
        <p:spPr>
          <a:xfrm flipH="1">
            <a:off x="4037402" y="4031406"/>
            <a:ext cx="1165381"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991A25C-75FA-465E-A364-1BA7C39579B8}"/>
              </a:ext>
            </a:extLst>
          </p:cNvPr>
          <p:cNvCxnSpPr>
            <a:cxnSpLocks/>
          </p:cNvCxnSpPr>
          <p:nvPr/>
        </p:nvCxnSpPr>
        <p:spPr>
          <a:xfrm>
            <a:off x="4054593" y="4036614"/>
            <a:ext cx="0" cy="116627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AC54DF9-638F-420E-9CEF-4C5BC09518A0}"/>
              </a:ext>
            </a:extLst>
          </p:cNvPr>
          <p:cNvCxnSpPr>
            <a:cxnSpLocks/>
          </p:cNvCxnSpPr>
          <p:nvPr/>
        </p:nvCxnSpPr>
        <p:spPr>
          <a:xfrm flipH="1" flipV="1">
            <a:off x="2990299" y="5179578"/>
            <a:ext cx="1059133" cy="6592"/>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1EA03EE-3BDE-47DF-BB8B-23A87AE3632B}"/>
              </a:ext>
            </a:extLst>
          </p:cNvPr>
          <p:cNvGrpSpPr/>
          <p:nvPr/>
        </p:nvGrpSpPr>
        <p:grpSpPr>
          <a:xfrm>
            <a:off x="9214608" y="2524405"/>
            <a:ext cx="880995" cy="880995"/>
            <a:chOff x="8046234" y="2294010"/>
            <a:chExt cx="1002445" cy="1002445"/>
          </a:xfrm>
        </p:grpSpPr>
        <p:sp>
          <p:nvSpPr>
            <p:cNvPr id="111" name="Oval 110">
              <a:extLst>
                <a:ext uri="{FF2B5EF4-FFF2-40B4-BE49-F238E27FC236}">
                  <a16:creationId xmlns:a16="http://schemas.microsoft.com/office/drawing/2014/main" id="{28B4A716-68F2-4C96-BDC9-E5AA38FBE234}"/>
                </a:ext>
              </a:extLst>
            </p:cNvPr>
            <p:cNvSpPr/>
            <p:nvPr/>
          </p:nvSpPr>
          <p:spPr bwMode="auto">
            <a:xfrm>
              <a:off x="8046234" y="229401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grpSp>
          <p:nvGrpSpPr>
            <p:cNvPr id="112" name="Group 111">
              <a:extLst>
                <a:ext uri="{FF2B5EF4-FFF2-40B4-BE49-F238E27FC236}">
                  <a16:creationId xmlns:a16="http://schemas.microsoft.com/office/drawing/2014/main" id="{C5C4E3BF-51B4-42DF-9388-A42B45B01C8C}"/>
                </a:ext>
              </a:extLst>
            </p:cNvPr>
            <p:cNvGrpSpPr/>
            <p:nvPr/>
          </p:nvGrpSpPr>
          <p:grpSpPr>
            <a:xfrm>
              <a:off x="8340067" y="2626254"/>
              <a:ext cx="414778" cy="337787"/>
              <a:chOff x="19906669" y="4851200"/>
              <a:chExt cx="362764" cy="295432"/>
            </a:xfrm>
          </p:grpSpPr>
          <p:sp>
            <p:nvSpPr>
              <p:cNvPr id="113" name="Freeform 161">
                <a:extLst>
                  <a:ext uri="{FF2B5EF4-FFF2-40B4-BE49-F238E27FC236}">
                    <a16:creationId xmlns:a16="http://schemas.microsoft.com/office/drawing/2014/main" id="{A49141BB-66FB-481D-85AF-6436F0388E1C}"/>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sp>
            <p:nvSpPr>
              <p:cNvPr id="114" name="Freeform 163">
                <a:extLst>
                  <a:ext uri="{FF2B5EF4-FFF2-40B4-BE49-F238E27FC236}">
                    <a16:creationId xmlns:a16="http://schemas.microsoft.com/office/drawing/2014/main" id="{25FC0283-AE4E-4ABC-B0F1-E331CC318058}"/>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1"/>
              </a:solidFill>
              <a:ln w="0">
                <a:noFill/>
                <a:prstDash val="solid"/>
                <a:round/>
                <a:headEnd/>
                <a:tailEnd/>
              </a:ln>
            </p:spPr>
            <p:txBody>
              <a:bodyPr vert="horz" wrap="square" lIns="109696" tIns="54848" rIns="109696" bIns="54848" numCol="1" anchor="t" anchorCtr="0" compatLnSpc="1">
                <a:prstTxWarp prst="textNoShape">
                  <a:avLst/>
                </a:prstTxWarp>
              </a:bodyPr>
              <a:lstStyle/>
              <a:p>
                <a:pPr defTabSz="932384">
                  <a:defRPr/>
                </a:pPr>
                <a:endParaRPr lang="en-US">
                  <a:solidFill>
                    <a:srgbClr val="3C3C41"/>
                  </a:solidFill>
                  <a:latin typeface="Segoe UI"/>
                </a:endParaRPr>
              </a:p>
            </p:txBody>
          </p:sp>
        </p:grpSp>
      </p:grpSp>
      <p:grpSp>
        <p:nvGrpSpPr>
          <p:cNvPr id="116" name="Group 115">
            <a:extLst>
              <a:ext uri="{FF2B5EF4-FFF2-40B4-BE49-F238E27FC236}">
                <a16:creationId xmlns:a16="http://schemas.microsoft.com/office/drawing/2014/main" id="{20AA4C84-61A6-4596-B6EA-2D9535F0A42C}"/>
              </a:ext>
            </a:extLst>
          </p:cNvPr>
          <p:cNvGrpSpPr/>
          <p:nvPr/>
        </p:nvGrpSpPr>
        <p:grpSpPr>
          <a:xfrm>
            <a:off x="9214608" y="1052395"/>
            <a:ext cx="880995" cy="880995"/>
            <a:chOff x="7017394" y="966860"/>
            <a:chExt cx="1002445" cy="1002445"/>
          </a:xfrm>
        </p:grpSpPr>
        <p:sp>
          <p:nvSpPr>
            <p:cNvPr id="119" name="Oval 118">
              <a:extLst>
                <a:ext uri="{FF2B5EF4-FFF2-40B4-BE49-F238E27FC236}">
                  <a16:creationId xmlns:a16="http://schemas.microsoft.com/office/drawing/2014/main" id="{643658B0-3F90-4274-834A-ACACF32176B6}"/>
                </a:ext>
              </a:extLst>
            </p:cNvPr>
            <p:cNvSpPr/>
            <p:nvPr/>
          </p:nvSpPr>
          <p:spPr bwMode="auto">
            <a:xfrm>
              <a:off x="7017394" y="966860"/>
              <a:ext cx="1002445" cy="100244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205">
                <a:spcBef>
                  <a:spcPct val="0"/>
                </a:spcBef>
                <a:spcAft>
                  <a:spcPts val="1199"/>
                </a:spcAft>
              </a:pPr>
              <a:endParaRPr lang="en-US" sz="1630" err="1">
                <a:ln w="3175">
                  <a:noFill/>
                </a:ln>
                <a:gradFill>
                  <a:gsLst>
                    <a:gs pos="0">
                      <a:srgbClr val="0078D4"/>
                    </a:gs>
                    <a:gs pos="100000">
                      <a:srgbClr val="0078D4"/>
                    </a:gs>
                  </a:gsLst>
                  <a:lin ang="5400000" scaled="0"/>
                </a:gradFill>
                <a:latin typeface="Segoe UI Semibold"/>
                <a:cs typeface="Segoe UI Semilight" panose="020B0402040204020203" pitchFamily="34" charset="0"/>
              </a:endParaRPr>
            </a:p>
          </p:txBody>
        </p:sp>
        <p:pic>
          <p:nvPicPr>
            <p:cNvPr id="120" name="Graphic 119">
              <a:extLst>
                <a:ext uri="{FF2B5EF4-FFF2-40B4-BE49-F238E27FC236}">
                  <a16:creationId xmlns:a16="http://schemas.microsoft.com/office/drawing/2014/main" id="{CE14D9A2-798F-42DB-89B6-1EAF4F22B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5012" y="1273644"/>
              <a:ext cx="447208" cy="388876"/>
            </a:xfrm>
            <a:prstGeom prst="rect">
              <a:avLst/>
            </a:prstGeom>
          </p:spPr>
        </p:pic>
      </p:grpSp>
      <p:sp>
        <p:nvSpPr>
          <p:cNvPr id="139" name="Rectangle 138">
            <a:extLst>
              <a:ext uri="{FF2B5EF4-FFF2-40B4-BE49-F238E27FC236}">
                <a16:creationId xmlns:a16="http://schemas.microsoft.com/office/drawing/2014/main" id="{071D36B0-C102-455C-8837-5B184CF87D28}"/>
              </a:ext>
            </a:extLst>
          </p:cNvPr>
          <p:cNvSpPr/>
          <p:nvPr/>
        </p:nvSpPr>
        <p:spPr>
          <a:xfrm>
            <a:off x="10190433" y="1339049"/>
            <a:ext cx="562975" cy="307777"/>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Data</a:t>
            </a:r>
          </a:p>
        </p:txBody>
      </p:sp>
      <p:sp>
        <p:nvSpPr>
          <p:cNvPr id="142" name="Rectangle 141">
            <a:extLst>
              <a:ext uri="{FF2B5EF4-FFF2-40B4-BE49-F238E27FC236}">
                <a16:creationId xmlns:a16="http://schemas.microsoft.com/office/drawing/2014/main" id="{286BCF1B-34D5-4F24-A7FD-D7876FD6A1B2}"/>
              </a:ext>
            </a:extLst>
          </p:cNvPr>
          <p:cNvSpPr/>
          <p:nvPr/>
        </p:nvSpPr>
        <p:spPr>
          <a:xfrm>
            <a:off x="10190432" y="2811059"/>
            <a:ext cx="607687" cy="311985"/>
          </a:xfrm>
          <a:prstGeom prst="rect">
            <a:avLst/>
          </a:prstGeom>
        </p:spPr>
        <p:txBody>
          <a:bodyPr wrap="none">
            <a:spAutoFit/>
          </a:bodyPr>
          <a:lstStyle/>
          <a:p>
            <a:pPr defTabSz="950286" fontAlgn="base">
              <a:spcBef>
                <a:spcPct val="0"/>
              </a:spcBef>
              <a:spcAft>
                <a:spcPct val="0"/>
              </a:spcAft>
              <a:defRPr/>
            </a:pPr>
            <a:r>
              <a:rPr lang="en-US" sz="1400">
                <a:gradFill>
                  <a:gsLst>
                    <a:gs pos="0">
                      <a:srgbClr val="282828"/>
                    </a:gs>
                    <a:gs pos="100000">
                      <a:srgbClr val="282828"/>
                    </a:gs>
                  </a:gsLst>
                  <a:lin ang="5400000" scaled="0"/>
                </a:gradFill>
                <a:latin typeface="Segoe UI Semibold" panose="020B0702040204020203" pitchFamily="34" charset="0"/>
                <a:cs typeface="Segoe UI Semibold" panose="020B0702040204020203" pitchFamily="34" charset="0"/>
              </a:rPr>
              <a:t>Apps</a:t>
            </a:r>
          </a:p>
        </p:txBody>
      </p:sp>
      <p:cxnSp>
        <p:nvCxnSpPr>
          <p:cNvPr id="150" name="Straight Connector 149">
            <a:extLst>
              <a:ext uri="{FF2B5EF4-FFF2-40B4-BE49-F238E27FC236}">
                <a16:creationId xmlns:a16="http://schemas.microsoft.com/office/drawing/2014/main" id="{94CDE9A6-80AD-49DD-B5C3-A09F40488DFA}"/>
              </a:ext>
            </a:extLst>
          </p:cNvPr>
          <p:cNvCxnSpPr>
            <a:cxnSpLocks/>
          </p:cNvCxnSpPr>
          <p:nvPr/>
        </p:nvCxnSpPr>
        <p:spPr>
          <a:xfrm flipH="1">
            <a:off x="7500370" y="1471631"/>
            <a:ext cx="1714238"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8EB3D4-1903-4DCE-A8D7-CF22B95F7FCD}"/>
              </a:ext>
            </a:extLst>
          </p:cNvPr>
          <p:cNvSpPr txBox="1"/>
          <p:nvPr/>
        </p:nvSpPr>
        <p:spPr>
          <a:xfrm>
            <a:off x="7760660" y="1223380"/>
            <a:ext cx="1183054" cy="606148"/>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Classify, label, encrypt</a:t>
            </a:r>
          </a:p>
        </p:txBody>
      </p:sp>
      <p:cxnSp>
        <p:nvCxnSpPr>
          <p:cNvPr id="156" name="Straight Connector 155">
            <a:extLst>
              <a:ext uri="{FF2B5EF4-FFF2-40B4-BE49-F238E27FC236}">
                <a16:creationId xmlns:a16="http://schemas.microsoft.com/office/drawing/2014/main" id="{18FA4468-63E0-4B29-AE56-EC52552F6F5E}"/>
              </a:ext>
            </a:extLst>
          </p:cNvPr>
          <p:cNvCxnSpPr>
            <a:cxnSpLocks/>
          </p:cNvCxnSpPr>
          <p:nvPr/>
        </p:nvCxnSpPr>
        <p:spPr>
          <a:xfrm flipH="1">
            <a:off x="4057460" y="3672851"/>
            <a:ext cx="1086147" cy="0"/>
          </a:xfrm>
          <a:prstGeom prst="line">
            <a:avLst/>
          </a:prstGeom>
          <a:ln w="28575" cap="rnd">
            <a:solidFill>
              <a:schemeClr val="bg1">
                <a:lumMod val="50000"/>
              </a:schemeClr>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2864887-BC53-4EB2-B6A5-64CC690EB5F1}"/>
              </a:ext>
            </a:extLst>
          </p:cNvPr>
          <p:cNvSpPr txBox="1"/>
          <p:nvPr/>
        </p:nvSpPr>
        <p:spPr>
          <a:xfrm>
            <a:off x="3338871" y="4218330"/>
            <a:ext cx="1424032" cy="336963"/>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Device risk state</a:t>
            </a:r>
          </a:p>
        </p:txBody>
      </p:sp>
      <p:sp>
        <p:nvSpPr>
          <p:cNvPr id="64" name="TextBox 63">
            <a:extLst>
              <a:ext uri="{FF2B5EF4-FFF2-40B4-BE49-F238E27FC236}">
                <a16:creationId xmlns:a16="http://schemas.microsoft.com/office/drawing/2014/main" id="{0DB92ECF-1555-492A-BE79-1BC97D46DD0E}"/>
              </a:ext>
            </a:extLst>
          </p:cNvPr>
          <p:cNvSpPr txBox="1"/>
          <p:nvPr/>
        </p:nvSpPr>
        <p:spPr>
          <a:xfrm>
            <a:off x="3258097" y="4678336"/>
            <a:ext cx="1585579" cy="336963"/>
          </a:xfrm>
          <a:prstGeom prst="rect">
            <a:avLst/>
          </a:prstGeom>
          <a:solidFill>
            <a:schemeClr val="bg1"/>
          </a:solidFill>
        </p:spPr>
        <p:txBody>
          <a:bodyPr wrap="square" lIns="91414" tIns="91414" rIns="91414" bIns="91414"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Device inventory</a:t>
            </a:r>
          </a:p>
        </p:txBody>
      </p:sp>
      <p:sp>
        <p:nvSpPr>
          <p:cNvPr id="65" name="TextBox 64">
            <a:extLst>
              <a:ext uri="{FF2B5EF4-FFF2-40B4-BE49-F238E27FC236}">
                <a16:creationId xmlns:a16="http://schemas.microsoft.com/office/drawing/2014/main" id="{54FDE22B-386D-48E0-93EB-B6430F1FA50C}"/>
              </a:ext>
            </a:extLst>
          </p:cNvPr>
          <p:cNvSpPr txBox="1"/>
          <p:nvPr/>
        </p:nvSpPr>
        <p:spPr>
          <a:xfrm>
            <a:off x="7905383" y="2674728"/>
            <a:ext cx="884135" cy="609424"/>
          </a:xfrm>
          <a:prstGeom prst="rect">
            <a:avLst/>
          </a:prstGeom>
          <a:solidFill>
            <a:schemeClr val="bg1"/>
          </a:solidFill>
        </p:spPr>
        <p:txBody>
          <a:bodyPr wrap="square" lIns="91414" tIns="146263" rIns="91414" bIns="146263" rtlCol="0">
            <a:spAutoFit/>
          </a:bodyPr>
          <a:lstStyle/>
          <a:p>
            <a:pPr algn="ctr" defTabSz="914016">
              <a:lnSpc>
                <a:spcPct val="90000"/>
              </a:lnSpc>
              <a:spcAft>
                <a:spcPts val="1200"/>
              </a:spcAft>
            </a:pPr>
            <a:r>
              <a:rPr lang="en-US" sz="1100">
                <a:gradFill>
                  <a:gsLst>
                    <a:gs pos="47000">
                      <a:srgbClr val="282828"/>
                    </a:gs>
                    <a:gs pos="100000">
                      <a:srgbClr val="282828"/>
                    </a:gs>
                  </a:gsLst>
                  <a:lin ang="0" scaled="1"/>
                </a:gradFill>
                <a:latin typeface="Segoe UI Semibold"/>
                <a:cs typeface="Segoe UI Semibold"/>
              </a:rPr>
              <a:t>Adaptive access</a:t>
            </a:r>
          </a:p>
        </p:txBody>
      </p:sp>
      <p:sp>
        <p:nvSpPr>
          <p:cNvPr id="67" name="TextBox 66">
            <a:extLst>
              <a:ext uri="{FF2B5EF4-FFF2-40B4-BE49-F238E27FC236}">
                <a16:creationId xmlns:a16="http://schemas.microsoft.com/office/drawing/2014/main" id="{A4A676CB-2BEA-4562-B367-BCC4A2FB8678}"/>
              </a:ext>
            </a:extLst>
          </p:cNvPr>
          <p:cNvSpPr txBox="1"/>
          <p:nvPr/>
        </p:nvSpPr>
        <p:spPr>
          <a:xfrm>
            <a:off x="6823125" y="4120213"/>
            <a:ext cx="1370966" cy="594049"/>
          </a:xfrm>
          <a:prstGeom prst="rect">
            <a:avLst/>
          </a:prstGeom>
          <a:solidFill>
            <a:schemeClr val="bg1"/>
          </a:solidFill>
        </p:spPr>
        <p:txBody>
          <a:bodyPr wrap="square" lIns="91414" tIns="146263" rIns="91414" bIns="146263" rtlCol="0" anchor="t">
            <a:spAutoFit/>
          </a:bodyPr>
          <a:lstStyle/>
          <a:p>
            <a:pPr algn="ctr" defTabSz="914016">
              <a:lnSpc>
                <a:spcPct val="90000"/>
              </a:lnSpc>
              <a:spcAft>
                <a:spcPts val="1200"/>
              </a:spcAft>
            </a:pPr>
            <a:r>
              <a:rPr lang="en-US" sz="1077">
                <a:gradFill>
                  <a:gsLst>
                    <a:gs pos="47000">
                      <a:srgbClr val="282828"/>
                    </a:gs>
                    <a:gs pos="100000">
                      <a:srgbClr val="282828"/>
                    </a:gs>
                  </a:gsLst>
                  <a:lin ang="0" scaled="1"/>
                </a:gradFill>
                <a:latin typeface="Segoe UI Semibold"/>
                <a:cs typeface="Segoe UI Semibold"/>
              </a:rPr>
              <a:t>Access and runtime control</a:t>
            </a:r>
            <a:endParaRPr lang="en-US" sz="1729">
              <a:solidFill>
                <a:srgbClr val="333333"/>
              </a:solidFill>
              <a:latin typeface="Segoe Pro Display"/>
            </a:endParaRPr>
          </a:p>
        </p:txBody>
      </p:sp>
      <p:grpSp>
        <p:nvGrpSpPr>
          <p:cNvPr id="82" name="Group 81">
            <a:extLst>
              <a:ext uri="{FF2B5EF4-FFF2-40B4-BE49-F238E27FC236}">
                <a16:creationId xmlns:a16="http://schemas.microsoft.com/office/drawing/2014/main" id="{C27A27B3-CD8B-4098-9D53-9FA6FB739BF0}"/>
              </a:ext>
            </a:extLst>
          </p:cNvPr>
          <p:cNvGrpSpPr/>
          <p:nvPr/>
        </p:nvGrpSpPr>
        <p:grpSpPr>
          <a:xfrm>
            <a:off x="5116593" y="2748337"/>
            <a:ext cx="1979750" cy="1905137"/>
            <a:chOff x="6252798" y="2498464"/>
            <a:chExt cx="1980312" cy="1905677"/>
          </a:xfrm>
        </p:grpSpPr>
        <p:sp>
          <p:nvSpPr>
            <p:cNvPr id="89" name="Oval 88">
              <a:extLst>
                <a:ext uri="{FF2B5EF4-FFF2-40B4-BE49-F238E27FC236}">
                  <a16:creationId xmlns:a16="http://schemas.microsoft.com/office/drawing/2014/main" id="{4D9F9D4B-6BB4-4495-ACAE-713889E84433}"/>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3" tIns="548484" rIns="186393" bIns="274242" numCol="1" spcCol="0" rtlCol="0" fromWordArt="0" anchor="ctr" anchorCtr="0" forceAA="0" compatLnSpc="1">
              <a:prstTxWarp prst="textNoShape">
                <a:avLst/>
              </a:prstTxWarp>
              <a:noAutofit/>
            </a:bodyPr>
            <a:lstStyle/>
            <a:p>
              <a:pPr algn="ctr" defTabSz="950286" fontAlgn="base">
                <a:spcBef>
                  <a:spcPct val="0"/>
                </a:spcBef>
                <a:spcAft>
                  <a:spcPct val="0"/>
                </a:spcAft>
              </a:pPr>
              <a:endParaRPr lang="en-US" sz="1400" err="1">
                <a:gradFill>
                  <a:gsLst>
                    <a:gs pos="0">
                      <a:srgbClr val="FFFFFF"/>
                    </a:gs>
                    <a:gs pos="100000">
                      <a:srgbClr val="FFFFFF"/>
                    </a:gs>
                  </a:gsLst>
                  <a:lin ang="5400000" scaled="0"/>
                </a:gradFill>
                <a:latin typeface="Segoe UI Semibold"/>
                <a:cs typeface="Segoe UI" pitchFamily="34" charset="0"/>
              </a:endParaRPr>
            </a:p>
          </p:txBody>
        </p:sp>
        <p:sp>
          <p:nvSpPr>
            <p:cNvPr id="90" name="Rectangle 89">
              <a:extLst>
                <a:ext uri="{FF2B5EF4-FFF2-40B4-BE49-F238E27FC236}">
                  <a16:creationId xmlns:a16="http://schemas.microsoft.com/office/drawing/2014/main" id="{65A4DE0B-6457-420F-9CB3-D82462015EDF}"/>
                </a:ext>
              </a:extLst>
            </p:cNvPr>
            <p:cNvSpPr/>
            <p:nvPr/>
          </p:nvSpPr>
          <p:spPr>
            <a:xfrm>
              <a:off x="6252798" y="2923296"/>
              <a:ext cx="1980312" cy="1017089"/>
            </a:xfrm>
            <a:prstGeom prst="rect">
              <a:avLst/>
            </a:prstGeom>
          </p:spPr>
          <p:txBody>
            <a:bodyPr wrap="square" anchor="ctr" anchorCtr="0">
              <a:spAutoFit/>
            </a:bodyPr>
            <a:lstStyle/>
            <a:p>
              <a:pPr algn="ctr" defTabSz="914016">
                <a:spcAft>
                  <a:spcPts val="600"/>
                </a:spcAft>
              </a:pPr>
              <a:r>
                <a:rPr lang="en-US" sz="1600">
                  <a:gradFill>
                    <a:gsLst>
                      <a:gs pos="47000">
                        <a:srgbClr val="FFFFFF"/>
                      </a:gs>
                      <a:gs pos="83000">
                        <a:srgbClr val="FFFFFF"/>
                      </a:gs>
                    </a:gsLst>
                    <a:lin ang="0" scaled="1"/>
                  </a:gradFill>
                  <a:latin typeface="Segoe UI Semibold"/>
                  <a:cs typeface="Segoe UI Semibold"/>
                </a:rPr>
                <a:t>Security policy </a:t>
              </a:r>
              <a:br>
                <a:rPr lang="en-US" sz="1600">
                  <a:gradFill>
                    <a:gsLst>
                      <a:gs pos="47000">
                        <a:srgbClr val="FFFFFF"/>
                      </a:gs>
                      <a:gs pos="83000">
                        <a:srgbClr val="FFFFFF"/>
                      </a:gs>
                    </a:gsLst>
                    <a:lin ang="0" scaled="1"/>
                  </a:gradFill>
                  <a:latin typeface="Segoe UI Semibold"/>
                  <a:cs typeface="Segoe UI Semibold"/>
                </a:rPr>
              </a:br>
              <a:r>
                <a:rPr lang="en-US" sz="1600">
                  <a:gradFill>
                    <a:gsLst>
                      <a:gs pos="47000">
                        <a:srgbClr val="FFFFFF"/>
                      </a:gs>
                      <a:gs pos="83000">
                        <a:srgbClr val="FFFFFF"/>
                      </a:gs>
                    </a:gsLst>
                    <a:lin ang="0" scaled="1"/>
                  </a:gradFill>
                  <a:latin typeface="Segoe UI Semibold"/>
                  <a:cs typeface="Segoe UI Semibold"/>
                </a:rPr>
                <a:t>enforcement</a:t>
              </a:r>
            </a:p>
            <a:p>
              <a:pPr algn="ctr" defTabSz="914016">
                <a:spcAft>
                  <a:spcPts val="600"/>
                </a:spcAft>
              </a:pPr>
              <a: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t>Real-time </a:t>
              </a:r>
              <a:b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br>
              <a:r>
                <a:rPr lang="en-US" sz="1100">
                  <a:gradFill>
                    <a:gsLst>
                      <a:gs pos="47000">
                        <a:srgbClr val="FFFFFF"/>
                      </a:gs>
                      <a:gs pos="83000">
                        <a:srgbClr val="FFFFFF"/>
                      </a:gs>
                    </a:gsLst>
                    <a:lin ang="0" scaled="1"/>
                  </a:gradFill>
                  <a:latin typeface="Segoe UI" panose="020B0502040204020203" pitchFamily="34" charset="0"/>
                  <a:cs typeface="Segoe UI" panose="020B0502040204020203" pitchFamily="34" charset="0"/>
                </a:rPr>
                <a:t>policy evaluation</a:t>
              </a:r>
            </a:p>
          </p:txBody>
        </p:sp>
      </p:grpSp>
      <p:grpSp>
        <p:nvGrpSpPr>
          <p:cNvPr id="11" name="Group 10">
            <a:extLst>
              <a:ext uri="{FF2B5EF4-FFF2-40B4-BE49-F238E27FC236}">
                <a16:creationId xmlns:a16="http://schemas.microsoft.com/office/drawing/2014/main" id="{B1D1F301-C44F-4C31-B769-5FE767F58EAD}"/>
              </a:ext>
            </a:extLst>
          </p:cNvPr>
          <p:cNvGrpSpPr/>
          <p:nvPr/>
        </p:nvGrpSpPr>
        <p:grpSpPr>
          <a:xfrm>
            <a:off x="3387569" y="5902637"/>
            <a:ext cx="2854497" cy="333139"/>
            <a:chOff x="3355655" y="5890375"/>
            <a:chExt cx="2854902" cy="333186"/>
          </a:xfrm>
        </p:grpSpPr>
        <p:cxnSp>
          <p:nvCxnSpPr>
            <p:cNvPr id="3" name="Straight Arrow Connector 2">
              <a:extLst>
                <a:ext uri="{FF2B5EF4-FFF2-40B4-BE49-F238E27FC236}">
                  <a16:creationId xmlns:a16="http://schemas.microsoft.com/office/drawing/2014/main" id="{C4B07F29-235B-47EA-B71F-62093202ED07}"/>
                </a:ext>
              </a:extLst>
            </p:cNvPr>
            <p:cNvCxnSpPr>
              <a:cxnSpLocks/>
            </p:cNvCxnSpPr>
            <p:nvPr/>
          </p:nvCxnSpPr>
          <p:spPr>
            <a:xfrm flipH="1">
              <a:off x="3355655" y="6223559"/>
              <a:ext cx="2854902" cy="2"/>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E6E427E-286A-4793-AA98-F432C8948D20}"/>
                </a:ext>
              </a:extLst>
            </p:cNvPr>
            <p:cNvCxnSpPr>
              <a:cxnSpLocks/>
            </p:cNvCxnSpPr>
            <p:nvPr/>
          </p:nvCxnSpPr>
          <p:spPr>
            <a:xfrm flipH="1">
              <a:off x="3355655" y="5890375"/>
              <a:ext cx="2679383" cy="0"/>
            </a:xfrm>
            <a:prstGeom prst="straightConnector1">
              <a:avLst/>
            </a:prstGeom>
            <a:ln w="28575" cap="rnd">
              <a:solidFill>
                <a:schemeClr val="bg1">
                  <a:lumMod val="50000"/>
                </a:schemeClr>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60DF5C2E-21EF-4EAF-8C1C-92A6AB73D44E}"/>
              </a:ext>
            </a:extLst>
          </p:cNvPr>
          <p:cNvSpPr/>
          <p:nvPr/>
        </p:nvSpPr>
        <p:spPr>
          <a:xfrm>
            <a:off x="5230194" y="5769062"/>
            <a:ext cx="1743681" cy="241931"/>
          </a:xfrm>
          <a:prstGeom prst="rect">
            <a:avLst/>
          </a:prstGeom>
          <a:solidFill>
            <a:schemeClr val="bg1"/>
          </a:solidFill>
          <a:effectLst/>
        </p:spPr>
        <p:txBody>
          <a:bodyPr wrap="square">
            <a:noAutofit/>
          </a:bodyPr>
          <a:lstStyle/>
          <a:p>
            <a:pPr algn="ctr" defTabSz="582797">
              <a:defRPr/>
            </a:pPr>
            <a:r>
              <a:rPr lang="en-US" sz="1100">
                <a:solidFill>
                  <a:srgbClr val="269AED"/>
                </a:solidFill>
                <a:latin typeface="Segoe UI Semibold"/>
                <a:cs typeface="Segoe UI Semibold"/>
              </a:rPr>
              <a:t>Visibility and Analytics</a:t>
            </a:r>
          </a:p>
        </p:txBody>
      </p:sp>
      <p:sp>
        <p:nvSpPr>
          <p:cNvPr id="9" name="Rectangle 8">
            <a:extLst>
              <a:ext uri="{FF2B5EF4-FFF2-40B4-BE49-F238E27FC236}">
                <a16:creationId xmlns:a16="http://schemas.microsoft.com/office/drawing/2014/main" id="{8B2F1D0F-8F74-482A-879E-B2E851730275}"/>
              </a:ext>
            </a:extLst>
          </p:cNvPr>
          <p:cNvSpPr/>
          <p:nvPr/>
        </p:nvSpPr>
        <p:spPr>
          <a:xfrm>
            <a:off x="5527308" y="6096391"/>
            <a:ext cx="1142063" cy="253542"/>
          </a:xfrm>
          <a:prstGeom prst="rect">
            <a:avLst/>
          </a:prstGeom>
          <a:solidFill>
            <a:schemeClr val="bg1"/>
          </a:solidFill>
          <a:ln>
            <a:noFill/>
          </a:ln>
          <a:effectLst/>
        </p:spPr>
        <p:txBody>
          <a:bodyPr wrap="square">
            <a:noAutofit/>
          </a:bodyPr>
          <a:lstStyle/>
          <a:p>
            <a:pPr algn="ctr" defTabSz="582797">
              <a:defRPr/>
            </a:pPr>
            <a:r>
              <a:rPr lang="en-US" sz="1100">
                <a:solidFill>
                  <a:srgbClr val="269AED"/>
                </a:solidFill>
                <a:latin typeface="Segoe UI Semibold"/>
                <a:cs typeface="Segoe UI Semibold"/>
              </a:rPr>
              <a:t>Automation</a:t>
            </a:r>
          </a:p>
        </p:txBody>
      </p:sp>
      <p:sp>
        <p:nvSpPr>
          <p:cNvPr id="6" name="Title 5">
            <a:extLst>
              <a:ext uri="{FF2B5EF4-FFF2-40B4-BE49-F238E27FC236}">
                <a16:creationId xmlns:a16="http://schemas.microsoft.com/office/drawing/2014/main" id="{1EC0EE67-0F00-476A-8098-873FF3F7977D}"/>
              </a:ext>
            </a:extLst>
          </p:cNvPr>
          <p:cNvSpPr>
            <a:spLocks noGrp="1"/>
          </p:cNvSpPr>
          <p:nvPr>
            <p:ph type="title"/>
          </p:nvPr>
        </p:nvSpPr>
        <p:spPr/>
        <p:txBody>
          <a:bodyPr>
            <a:normAutofit/>
          </a:bodyPr>
          <a:lstStyle/>
          <a:p>
            <a:r>
              <a:rPr lang="en-US"/>
              <a:t>Microsoft Zero Trust architecture</a:t>
            </a:r>
          </a:p>
        </p:txBody>
      </p:sp>
      <p:grpSp>
        <p:nvGrpSpPr>
          <p:cNvPr id="2" name="Group 4">
            <a:extLst>
              <a:ext uri="{FF2B5EF4-FFF2-40B4-BE49-F238E27FC236}">
                <a16:creationId xmlns:a16="http://schemas.microsoft.com/office/drawing/2014/main" id="{C9547444-87FA-411D-96C8-4E14937579A1}"/>
              </a:ext>
            </a:extLst>
          </p:cNvPr>
          <p:cNvGrpSpPr>
            <a:grpSpLocks noChangeAspect="1"/>
          </p:cNvGrpSpPr>
          <p:nvPr/>
        </p:nvGrpSpPr>
        <p:grpSpPr bwMode="auto">
          <a:xfrm>
            <a:off x="9452925" y="5707414"/>
            <a:ext cx="403080" cy="403079"/>
            <a:chOff x="6074" y="3667"/>
            <a:chExt cx="259" cy="259"/>
          </a:xfrm>
        </p:grpSpPr>
        <p:sp>
          <p:nvSpPr>
            <p:cNvPr id="4" name="AutoShape 3">
              <a:extLst>
                <a:ext uri="{FF2B5EF4-FFF2-40B4-BE49-F238E27FC236}">
                  <a16:creationId xmlns:a16="http://schemas.microsoft.com/office/drawing/2014/main" id="{07C6E54B-A437-461F-8A4A-DC035CB9B1E1}"/>
                </a:ext>
              </a:extLst>
            </p:cNvPr>
            <p:cNvSpPr>
              <a:spLocks noChangeAspect="1" noChangeArrowheads="1" noTextEdit="1"/>
            </p:cNvSpPr>
            <p:nvPr/>
          </p:nvSpPr>
          <p:spPr bwMode="auto">
            <a:xfrm>
              <a:off x="6074" y="3667"/>
              <a:ext cx="259" cy="25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2" name="Freeform 5">
              <a:extLst>
                <a:ext uri="{FF2B5EF4-FFF2-40B4-BE49-F238E27FC236}">
                  <a16:creationId xmlns:a16="http://schemas.microsoft.com/office/drawing/2014/main" id="{039EE216-E703-40B9-8DBD-7005F3FB52C8}"/>
                </a:ext>
              </a:extLst>
            </p:cNvPr>
            <p:cNvSpPr>
              <a:spLocks noEditPoints="1"/>
            </p:cNvSpPr>
            <p:nvPr/>
          </p:nvSpPr>
          <p:spPr bwMode="auto">
            <a:xfrm>
              <a:off x="6074" y="3665"/>
              <a:ext cx="268" cy="26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3" name="Freeform 6">
              <a:extLst>
                <a:ext uri="{FF2B5EF4-FFF2-40B4-BE49-F238E27FC236}">
                  <a16:creationId xmlns:a16="http://schemas.microsoft.com/office/drawing/2014/main" id="{CDEBCA02-3B54-4F88-B8F4-C1F49CCEAC22}"/>
                </a:ext>
              </a:extLst>
            </p:cNvPr>
            <p:cNvSpPr>
              <a:spLocks/>
            </p:cNvSpPr>
            <p:nvPr/>
          </p:nvSpPr>
          <p:spPr bwMode="auto">
            <a:xfrm>
              <a:off x="6092" y="3860"/>
              <a:ext cx="53" cy="54"/>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4" name="Freeform 7">
              <a:extLst>
                <a:ext uri="{FF2B5EF4-FFF2-40B4-BE49-F238E27FC236}">
                  <a16:creationId xmlns:a16="http://schemas.microsoft.com/office/drawing/2014/main" id="{1534CFC2-FC79-4A17-A465-463C06AAA027}"/>
                </a:ext>
              </a:extLst>
            </p:cNvPr>
            <p:cNvSpPr>
              <a:spLocks/>
            </p:cNvSpPr>
            <p:nvPr/>
          </p:nvSpPr>
          <p:spPr bwMode="auto">
            <a:xfrm>
              <a:off x="6270" y="3860"/>
              <a:ext cx="54" cy="54"/>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5" name="Freeform 8">
              <a:extLst>
                <a:ext uri="{FF2B5EF4-FFF2-40B4-BE49-F238E27FC236}">
                  <a16:creationId xmlns:a16="http://schemas.microsoft.com/office/drawing/2014/main" id="{1774FBC5-5289-45E8-B903-3CCAA53FDFD8}"/>
                </a:ext>
              </a:extLst>
            </p:cNvPr>
            <p:cNvSpPr>
              <a:spLocks/>
            </p:cNvSpPr>
            <p:nvPr/>
          </p:nvSpPr>
          <p:spPr bwMode="auto">
            <a:xfrm>
              <a:off x="6181" y="3681"/>
              <a:ext cx="53"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16" name="Group 11">
            <a:extLst>
              <a:ext uri="{FF2B5EF4-FFF2-40B4-BE49-F238E27FC236}">
                <a16:creationId xmlns:a16="http://schemas.microsoft.com/office/drawing/2014/main" id="{99B8FDFB-8DC0-49BF-8036-BB94B5F293DB}"/>
              </a:ext>
            </a:extLst>
          </p:cNvPr>
          <p:cNvGrpSpPr>
            <a:grpSpLocks noChangeAspect="1"/>
          </p:cNvGrpSpPr>
          <p:nvPr/>
        </p:nvGrpSpPr>
        <p:grpSpPr bwMode="auto">
          <a:xfrm>
            <a:off x="5954378" y="4927711"/>
            <a:ext cx="305033" cy="303478"/>
            <a:chOff x="3826" y="3166"/>
            <a:chExt cx="196" cy="195"/>
          </a:xfrm>
        </p:grpSpPr>
        <p:sp>
          <p:nvSpPr>
            <p:cNvPr id="18" name="AutoShape 10">
              <a:extLst>
                <a:ext uri="{FF2B5EF4-FFF2-40B4-BE49-F238E27FC236}">
                  <a16:creationId xmlns:a16="http://schemas.microsoft.com/office/drawing/2014/main" id="{4B51CF84-345B-4397-82ED-3DB0DA90DFF8}"/>
                </a:ext>
              </a:extLst>
            </p:cNvPr>
            <p:cNvSpPr>
              <a:spLocks noChangeAspect="1" noChangeArrowheads="1" noTextEdit="1"/>
            </p:cNvSpPr>
            <p:nvPr/>
          </p:nvSpPr>
          <p:spPr bwMode="auto">
            <a:xfrm>
              <a:off x="3826" y="3166"/>
              <a:ext cx="196" cy="1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19" name="Freeform 12">
              <a:extLst>
                <a:ext uri="{FF2B5EF4-FFF2-40B4-BE49-F238E27FC236}">
                  <a16:creationId xmlns:a16="http://schemas.microsoft.com/office/drawing/2014/main" id="{31D17FDC-5B21-4FEB-AC78-26BC85DA5613}"/>
                </a:ext>
              </a:extLst>
            </p:cNvPr>
            <p:cNvSpPr>
              <a:spLocks/>
            </p:cNvSpPr>
            <p:nvPr/>
          </p:nvSpPr>
          <p:spPr bwMode="auto">
            <a:xfrm>
              <a:off x="3904" y="3269"/>
              <a:ext cx="48" cy="3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0" name="Freeform 13">
              <a:extLst>
                <a:ext uri="{FF2B5EF4-FFF2-40B4-BE49-F238E27FC236}">
                  <a16:creationId xmlns:a16="http://schemas.microsoft.com/office/drawing/2014/main" id="{E0CEFDC1-865F-4BFC-BD03-7D64F5B28F97}"/>
                </a:ext>
              </a:extLst>
            </p:cNvPr>
            <p:cNvSpPr>
              <a:spLocks/>
            </p:cNvSpPr>
            <p:nvPr/>
          </p:nvSpPr>
          <p:spPr bwMode="auto">
            <a:xfrm>
              <a:off x="3904" y="3220"/>
              <a:ext cx="47" cy="33"/>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 name="Freeform 14">
              <a:extLst>
                <a:ext uri="{FF2B5EF4-FFF2-40B4-BE49-F238E27FC236}">
                  <a16:creationId xmlns:a16="http://schemas.microsoft.com/office/drawing/2014/main" id="{11D3B419-DE2D-42C3-AEE9-FC8C051E3625}"/>
                </a:ext>
              </a:extLst>
            </p:cNvPr>
            <p:cNvSpPr>
              <a:spLocks/>
            </p:cNvSpPr>
            <p:nvPr/>
          </p:nvSpPr>
          <p:spPr bwMode="auto">
            <a:xfrm>
              <a:off x="3847" y="3236"/>
              <a:ext cx="51" cy="5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2" name="Freeform 15">
              <a:extLst>
                <a:ext uri="{FF2B5EF4-FFF2-40B4-BE49-F238E27FC236}">
                  <a16:creationId xmlns:a16="http://schemas.microsoft.com/office/drawing/2014/main" id="{13B583D8-15E8-4A73-905F-890E953277F1}"/>
                </a:ext>
              </a:extLst>
            </p:cNvPr>
            <p:cNvSpPr>
              <a:spLocks/>
            </p:cNvSpPr>
            <p:nvPr/>
          </p:nvSpPr>
          <p:spPr bwMode="auto">
            <a:xfrm>
              <a:off x="3956" y="3182"/>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3" name="Freeform 16">
              <a:extLst>
                <a:ext uri="{FF2B5EF4-FFF2-40B4-BE49-F238E27FC236}">
                  <a16:creationId xmlns:a16="http://schemas.microsoft.com/office/drawing/2014/main" id="{7AA94E56-0C39-4D54-B062-E49DE2813610}"/>
                </a:ext>
              </a:extLst>
            </p:cNvPr>
            <p:cNvSpPr>
              <a:spLocks/>
            </p:cNvSpPr>
            <p:nvPr/>
          </p:nvSpPr>
          <p:spPr bwMode="auto">
            <a:xfrm>
              <a:off x="3956" y="3291"/>
              <a:ext cx="51" cy="50"/>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grpSp>
        <p:nvGrpSpPr>
          <p:cNvPr id="24" name="Group 19">
            <a:extLst>
              <a:ext uri="{FF2B5EF4-FFF2-40B4-BE49-F238E27FC236}">
                <a16:creationId xmlns:a16="http://schemas.microsoft.com/office/drawing/2014/main" id="{5711B71D-DFFA-45BA-9FAB-6064F2DD7890}"/>
              </a:ext>
            </a:extLst>
          </p:cNvPr>
          <p:cNvGrpSpPr>
            <a:grpSpLocks noChangeAspect="1"/>
          </p:cNvGrpSpPr>
          <p:nvPr/>
        </p:nvGrpSpPr>
        <p:grpSpPr bwMode="auto">
          <a:xfrm>
            <a:off x="5962160" y="2199530"/>
            <a:ext cx="289471" cy="291026"/>
            <a:chOff x="3831" y="1413"/>
            <a:chExt cx="186" cy="187"/>
          </a:xfrm>
        </p:grpSpPr>
        <p:sp>
          <p:nvSpPr>
            <p:cNvPr id="25" name="AutoShape 18">
              <a:extLst>
                <a:ext uri="{FF2B5EF4-FFF2-40B4-BE49-F238E27FC236}">
                  <a16:creationId xmlns:a16="http://schemas.microsoft.com/office/drawing/2014/main" id="{E5A32B79-E8E4-4E5B-A1C0-115F0A214C54}"/>
                </a:ext>
              </a:extLst>
            </p:cNvPr>
            <p:cNvSpPr>
              <a:spLocks noChangeAspect="1" noChangeArrowheads="1" noTextEdit="1"/>
            </p:cNvSpPr>
            <p:nvPr/>
          </p:nvSpPr>
          <p:spPr bwMode="auto">
            <a:xfrm>
              <a:off x="3831" y="1413"/>
              <a:ext cx="186" cy="1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6" name="Freeform 20">
              <a:extLst>
                <a:ext uri="{FF2B5EF4-FFF2-40B4-BE49-F238E27FC236}">
                  <a16:creationId xmlns:a16="http://schemas.microsoft.com/office/drawing/2014/main" id="{BF668B5B-B7B8-41F1-B7C3-903589CA8D42}"/>
                </a:ext>
              </a:extLst>
            </p:cNvPr>
            <p:cNvSpPr>
              <a:spLocks/>
            </p:cNvSpPr>
            <p:nvPr/>
          </p:nvSpPr>
          <p:spPr bwMode="auto">
            <a:xfrm>
              <a:off x="3844" y="1443"/>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7" name="Freeform 21">
              <a:extLst>
                <a:ext uri="{FF2B5EF4-FFF2-40B4-BE49-F238E27FC236}">
                  <a16:creationId xmlns:a16="http://schemas.microsoft.com/office/drawing/2014/main" id="{EDE94919-B0B0-4B80-9DC9-683FF6B75113}"/>
                </a:ext>
              </a:extLst>
            </p:cNvPr>
            <p:cNvSpPr>
              <a:spLocks/>
            </p:cNvSpPr>
            <p:nvPr/>
          </p:nvSpPr>
          <p:spPr bwMode="auto">
            <a:xfrm>
              <a:off x="3844" y="1497"/>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8" name="Freeform 22">
              <a:extLst>
                <a:ext uri="{FF2B5EF4-FFF2-40B4-BE49-F238E27FC236}">
                  <a16:creationId xmlns:a16="http://schemas.microsoft.com/office/drawing/2014/main" id="{2DDA8733-CEF7-45EE-B65D-91B1C65AD25D}"/>
                </a:ext>
              </a:extLst>
            </p:cNvPr>
            <p:cNvSpPr>
              <a:spLocks/>
            </p:cNvSpPr>
            <p:nvPr/>
          </p:nvSpPr>
          <p:spPr bwMode="auto">
            <a:xfrm>
              <a:off x="3844" y="1551"/>
              <a:ext cx="102" cy="3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9" name="Freeform 23">
              <a:extLst>
                <a:ext uri="{FF2B5EF4-FFF2-40B4-BE49-F238E27FC236}">
                  <a16:creationId xmlns:a16="http://schemas.microsoft.com/office/drawing/2014/main" id="{B05F61FE-7CFB-4017-AA13-027F06832413}"/>
                </a:ext>
              </a:extLst>
            </p:cNvPr>
            <p:cNvSpPr>
              <a:spLocks/>
            </p:cNvSpPr>
            <p:nvPr/>
          </p:nvSpPr>
          <p:spPr bwMode="auto">
            <a:xfrm>
              <a:off x="3960" y="1487"/>
              <a:ext cx="50" cy="40"/>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30" name="Freeform 24">
              <a:extLst>
                <a:ext uri="{FF2B5EF4-FFF2-40B4-BE49-F238E27FC236}">
                  <a16:creationId xmlns:a16="http://schemas.microsoft.com/office/drawing/2014/main" id="{B2FE710B-244B-4076-BF5E-BC1EB19680EF}"/>
                </a:ext>
              </a:extLst>
            </p:cNvPr>
            <p:cNvSpPr>
              <a:spLocks/>
            </p:cNvSpPr>
            <p:nvPr/>
          </p:nvSpPr>
          <p:spPr bwMode="auto">
            <a:xfrm>
              <a:off x="3960" y="1541"/>
              <a:ext cx="50" cy="4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31" name="Freeform 25">
              <a:extLst>
                <a:ext uri="{FF2B5EF4-FFF2-40B4-BE49-F238E27FC236}">
                  <a16:creationId xmlns:a16="http://schemas.microsoft.com/office/drawing/2014/main" id="{0752E5E8-9A92-490B-B8DD-970F1394EF95}"/>
                </a:ext>
              </a:extLst>
            </p:cNvPr>
            <p:cNvSpPr>
              <a:spLocks/>
            </p:cNvSpPr>
            <p:nvPr/>
          </p:nvSpPr>
          <p:spPr bwMode="auto">
            <a:xfrm>
              <a:off x="3960" y="1434"/>
              <a:ext cx="50" cy="39"/>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spTree>
    <p:extLst>
      <p:ext uri="{BB962C8B-B14F-4D97-AF65-F5344CB8AC3E}">
        <p14:creationId xmlns:p14="http://schemas.microsoft.com/office/powerpoint/2010/main" val="1029059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2373</Words>
  <Application>Microsoft Office PowerPoint</Application>
  <PresentationFormat>Widescreen</PresentationFormat>
  <Paragraphs>411</Paragraphs>
  <Slides>38</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Consolas</vt:lpstr>
      <vt:lpstr>Georgia</vt:lpstr>
      <vt:lpstr>Segoe Pro Display</vt:lpstr>
      <vt:lpstr>Segoe UI</vt:lpstr>
      <vt:lpstr>Segoe UI Light</vt:lpstr>
      <vt:lpstr>Segoe UI Semibold</vt:lpstr>
      <vt:lpstr>Segoe UI Semilight</vt:lpstr>
      <vt:lpstr>Wingdings</vt:lpstr>
      <vt:lpstr>5-50203_Microsoft_Ignite_Template</vt:lpstr>
      <vt:lpstr>Microsoft identity platform Overview</vt:lpstr>
      <vt:lpstr>Before we get started</vt:lpstr>
      <vt:lpstr>Let’s start with some code</vt:lpstr>
      <vt:lpstr>What Microsoft identity platform does for developers</vt:lpstr>
      <vt:lpstr>An increasingly large threat landscape</vt:lpstr>
      <vt:lpstr>Old World vs. New World</vt:lpstr>
      <vt:lpstr>A new reality needs new principles </vt:lpstr>
      <vt:lpstr>Microsoft Zero Trust</vt:lpstr>
      <vt:lpstr>Microsoft Zero Trust architecture</vt:lpstr>
      <vt:lpstr>Microsoft’s Zero Trust enabling technologies</vt:lpstr>
      <vt:lpstr>Microsoft identity platform for developers</vt:lpstr>
      <vt:lpstr>Cloud Identity Provider</vt:lpstr>
      <vt:lpstr>Cloud Identity Provider</vt:lpstr>
      <vt:lpstr>Cloud Identity Provider</vt:lpstr>
      <vt:lpstr>Protocols do not guarantee security, Developers do</vt:lpstr>
      <vt:lpstr>Microsoft Authentication Libraries (MSAL)</vt:lpstr>
      <vt:lpstr>Fast and simple integration Authentication libraries</vt:lpstr>
      <vt:lpstr>What we hear from customers</vt:lpstr>
      <vt:lpstr>PowerPoint Presentation</vt:lpstr>
      <vt:lpstr>PowerPoint Presentation</vt:lpstr>
      <vt:lpstr>PowerPoint Presentation</vt:lpstr>
      <vt:lpstr>Azure AD for partners and customers</vt:lpstr>
      <vt:lpstr>What is automatic user provisioning?</vt:lpstr>
      <vt:lpstr>What is SCIM?</vt:lpstr>
      <vt:lpstr>Let’s start with an app</vt:lpstr>
      <vt:lpstr>App Registration: App Trusts Microsoft identity platform</vt:lpstr>
      <vt:lpstr>App Registration: Who can register an app</vt:lpstr>
      <vt:lpstr>App Registration: Support account types?</vt:lpstr>
      <vt:lpstr>“Accounts in this organizational directory only”</vt:lpstr>
      <vt:lpstr>Registering the app is not enough</vt:lpstr>
      <vt:lpstr>“Accounts in any organizational directory”</vt:lpstr>
      <vt:lpstr>“Accounts in any organizational directory”</vt:lpstr>
      <vt:lpstr>Multitenant App vs External Identities (aka B2B)  </vt:lpstr>
      <vt:lpstr>Multitenant App vs External Identities (aka B2B)</vt:lpstr>
      <vt:lpstr>Demo Application registration</vt:lpstr>
      <vt:lpstr>Microsoft identity platform</vt:lpstr>
      <vt:lpstr>Microsoft identity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2022-02-25T06:06:32Z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2022-02-25T06:06:29Z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d07aad9e-98df-411b-8af9-854567e597fb</vt:lpwstr>
  </property>
  <property fmtid="{D5CDD505-2E9C-101B-9397-08002B2CF9AE}" pid="8" name="MSIP_Label_f42aa342-8706-4288-bd11-ebb85995028c_ContentBits">
    <vt:lpwstr>0</vt:lpwstr>
  </property>
</Properties>
</file>